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259" r:id="rId2"/>
    <p:sldId id="295" r:id="rId3"/>
    <p:sldId id="277" r:id="rId4"/>
    <p:sldId id="301" r:id="rId5"/>
    <p:sldId id="302" r:id="rId6"/>
    <p:sldId id="312" r:id="rId7"/>
    <p:sldId id="304" r:id="rId8"/>
    <p:sldId id="306" r:id="rId9"/>
    <p:sldId id="307" r:id="rId10"/>
    <p:sldId id="313" r:id="rId11"/>
    <p:sldId id="314" r:id="rId12"/>
    <p:sldId id="308" r:id="rId13"/>
    <p:sldId id="315" r:id="rId14"/>
    <p:sldId id="316" r:id="rId15"/>
    <p:sldId id="310" r:id="rId16"/>
    <p:sldId id="299" r:id="rId17"/>
    <p:sldId id="300" r:id="rId18"/>
    <p:sldId id="311" r:id="rId19"/>
    <p:sldId id="29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5" autoAdjust="0"/>
    <p:restoredTop sz="94660"/>
  </p:normalViewPr>
  <p:slideViewPr>
    <p:cSldViewPr>
      <p:cViewPr>
        <p:scale>
          <a:sx n="118" d="100"/>
          <a:sy n="118" d="100"/>
        </p:scale>
        <p:origin x="-1422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C330F-1E50-48D5-AE61-0F3948590EDC}" type="datetimeFigureOut">
              <a:rPr lang="cs-CZ" smtClean="0"/>
              <a:pPr/>
              <a:t>27.06.2018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CBD83-479B-4F63-9938-817CC887BA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784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2A6CA-7217-41D5-AB8B-903F9DBD8D51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705F1-94E7-4A43-8E3F-B70E81BBBFF0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FFE2F-FE60-40C3-A908-F2BA09A5769C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048E0-794A-43D9-BE55-8421215C674A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6C8E-DA2A-442D-9765-1324B9F7214C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0EAD4-FF49-46D3-B28A-917E247A7312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B6926-7059-4920-B2CC-C86F8605551C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84CC7-EDFA-4E7B-922D-DC77A1DDD276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782B3-F77B-480E-81DF-5D343891614F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CBBE-27BF-4E49-9591-2899D6580BC6}" type="datetime1">
              <a:rPr lang="cs-CZ" smtClean="0"/>
              <a:pPr/>
              <a:t>27.06.2018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ln w="50800" cmpd="sng"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462E0-DB4E-4AEE-89F6-2F246AB01782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5429964"/>
            <a:ext cx="1368152" cy="1214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fdi.cz/soubory/obrazky-clanky/metodiky/2018_metodika_hodnoceni_ek_vyhodnosti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zakazky.muni.cz/vz00004807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zakazky.muni.cz/vz00004985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725753"/>
            <a:ext cx="8280920" cy="2311513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+mn-lt"/>
              </a:rPr>
              <a:t>Předběžné tržní konzultace</a:t>
            </a:r>
            <a:r>
              <a:rPr lang="cs-CZ" b="1" smtClean="0">
                <a:latin typeface="+mn-lt"/>
              </a:rPr>
              <a:t/>
            </a:r>
            <a:br>
              <a:rPr lang="cs-CZ" b="1" smtClean="0">
                <a:latin typeface="+mn-lt"/>
              </a:rPr>
            </a:br>
            <a:r>
              <a:rPr lang="cs-CZ" sz="3200" b="1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cs-CZ" sz="3200" b="1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3200" b="1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cs-CZ" sz="3200" b="1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ekonstrukce </a:t>
            </a:r>
            <a:r>
              <a:rPr lang="cs-CZ" sz="3200" b="1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mostu v km 80,083 </a:t>
            </a:r>
            <a:r>
              <a:rPr lang="cs-CZ" sz="3200" b="1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trati</a:t>
            </a:r>
            <a:br>
              <a:rPr lang="cs-CZ" sz="3200" b="1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s-CZ" sz="3200" b="1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Lovosice </a:t>
            </a:r>
            <a:r>
              <a:rPr lang="cs-CZ" sz="3200" b="1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– Česká Lípa (Zahrádky)</a:t>
            </a:r>
            <a:r>
              <a:rPr lang="cs-CZ" sz="1800" dirty="0">
                <a:latin typeface="+mn-lt"/>
              </a:rPr>
              <a:t/>
            </a:r>
            <a:br>
              <a:rPr lang="cs-CZ" sz="1800" dirty="0">
                <a:latin typeface="+mn-lt"/>
              </a:rPr>
            </a:br>
            <a:endParaRPr lang="cs-CZ" sz="20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5013176"/>
            <a:ext cx="7992888" cy="1080119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</a:pPr>
            <a:r>
              <a:rPr lang="cs-CZ" sz="2300" dirty="0" smtClean="0">
                <a:solidFill>
                  <a:schemeClr val="tx1"/>
                </a:solidFill>
              </a:rPr>
              <a:t>Mgr</a:t>
            </a:r>
            <a:r>
              <a:rPr lang="cs-CZ" sz="2300" dirty="0">
                <a:solidFill>
                  <a:schemeClr val="tx1"/>
                </a:solidFill>
              </a:rPr>
              <a:t>. Roman </a:t>
            </a:r>
            <a:r>
              <a:rPr lang="cs-CZ" sz="2300" dirty="0" smtClean="0">
                <a:solidFill>
                  <a:schemeClr val="tx1"/>
                </a:solidFill>
              </a:rPr>
              <a:t>Novotný</a:t>
            </a:r>
          </a:p>
          <a:p>
            <a:pPr lvl="0" algn="l">
              <a:lnSpc>
                <a:spcPct val="90000"/>
              </a:lnSpc>
              <a:spcBef>
                <a:spcPts val="1000"/>
              </a:spcBef>
            </a:pPr>
            <a:r>
              <a:rPr lang="cs-CZ" sz="2300" dirty="0" smtClean="0">
                <a:solidFill>
                  <a:schemeClr val="tx1"/>
                </a:solidFill>
              </a:rPr>
              <a:t>Mgr. Petr Jelínek</a:t>
            </a:r>
          </a:p>
          <a:p>
            <a:pPr lvl="0" algn="l">
              <a:lnSpc>
                <a:spcPct val="90000"/>
              </a:lnSpc>
              <a:spcBef>
                <a:spcPts val="1000"/>
              </a:spcBef>
            </a:pPr>
            <a:r>
              <a:rPr lang="cs-CZ" sz="2300" dirty="0" smtClean="0">
                <a:solidFill>
                  <a:srgbClr val="00B050"/>
                </a:solidFill>
              </a:rPr>
              <a:t>spolek </a:t>
            </a:r>
            <a:r>
              <a:rPr lang="cs-CZ" sz="2300" dirty="0">
                <a:solidFill>
                  <a:srgbClr val="00B050"/>
                </a:solidFill>
              </a:rPr>
              <a:t>4E</a:t>
            </a:r>
            <a:r>
              <a:rPr lang="en-GB" sz="2300" dirty="0" smtClean="0">
                <a:solidFill>
                  <a:srgbClr val="0070C0"/>
                </a:solidFill>
              </a:rPr>
              <a:t> </a:t>
            </a:r>
            <a:r>
              <a:rPr lang="en-GB" sz="2300" dirty="0" smtClean="0">
                <a:solidFill>
                  <a:schemeClr val="tx1"/>
                </a:solidFill>
              </a:rPr>
              <a:t>|</a:t>
            </a:r>
            <a:r>
              <a:rPr lang="en-GB" sz="2300" dirty="0" smtClean="0">
                <a:solidFill>
                  <a:srgbClr val="0070C0"/>
                </a:solidFill>
              </a:rPr>
              <a:t> </a:t>
            </a:r>
            <a:r>
              <a:rPr lang="cs-CZ" sz="2300" dirty="0" err="1" smtClean="0">
                <a:solidFill>
                  <a:srgbClr val="0070C0"/>
                </a:solidFill>
              </a:rPr>
              <a:t>Klee</a:t>
            </a:r>
            <a:r>
              <a:rPr lang="cs-CZ" sz="2300" dirty="0" smtClean="0">
                <a:solidFill>
                  <a:srgbClr val="0070C0"/>
                </a:solidFill>
              </a:rPr>
              <a:t> </a:t>
            </a:r>
            <a:r>
              <a:rPr lang="cs-CZ" sz="2300" dirty="0" err="1" smtClean="0">
                <a:solidFill>
                  <a:srgbClr val="0070C0"/>
                </a:solidFill>
              </a:rPr>
              <a:t>Consulting</a:t>
            </a:r>
            <a:r>
              <a:rPr lang="cs-CZ" sz="2300" dirty="0" smtClean="0">
                <a:solidFill>
                  <a:srgbClr val="0070C0"/>
                </a:solidFill>
              </a:rPr>
              <a:t> s r. o.</a:t>
            </a:r>
            <a:endParaRPr lang="cs-CZ" sz="2300" dirty="0">
              <a:solidFill>
                <a:srgbClr val="0070C0"/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70719" y="-16455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642"/>
            <a:ext cx="2304256" cy="124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Program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Metodika SFDI pro hodnocení ekonomické výhodnosti</a:t>
            </a:r>
          </a:p>
          <a:p>
            <a:r>
              <a:rPr lang="cs-CZ" dirty="0" smtClean="0"/>
              <a:t>uvažovaný způsob hodnocení VZ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80253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Metodika HEV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Metodika pro hodnocení nabídek podle ekonomické výhodnosti pro stavební práce a služby</a:t>
            </a:r>
          </a:p>
          <a:p>
            <a:pPr lvl="0"/>
            <a:r>
              <a:rPr lang="cs-CZ" dirty="0" smtClean="0"/>
              <a:t>prozatímní verze – schválena MD 29.5.2018</a:t>
            </a:r>
            <a:endParaRPr lang="cs-CZ" dirty="0"/>
          </a:p>
          <a:p>
            <a:pPr lvl="0"/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www.sfdi.cz/soubory/obrazky-clanky/metodiky/2018_metodika_hodnoceni_ek_vyhodnosti.pdf</a:t>
            </a:r>
            <a:r>
              <a:rPr lang="cs-CZ" dirty="0" smtClean="0"/>
              <a:t> </a:t>
            </a:r>
          </a:p>
          <a:p>
            <a:pPr lvl="0"/>
            <a:r>
              <a:rPr lang="cs-CZ" dirty="0" smtClean="0"/>
              <a:t>pilotní projekty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6946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Uvažovaný způsob hodnocení VZ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aplikace Metodiky HEV – pilotní projekt SŽDC</a:t>
            </a:r>
            <a:endParaRPr lang="cs-CZ" dirty="0"/>
          </a:p>
          <a:p>
            <a:pPr lvl="0"/>
            <a:r>
              <a:rPr lang="cs-CZ" dirty="0" smtClean="0"/>
              <a:t>zadávací dokumentace jeden celek – jednotná terminologie</a:t>
            </a:r>
          </a:p>
          <a:p>
            <a:pPr lvl="0"/>
            <a:r>
              <a:rPr lang="cs-CZ" dirty="0" smtClean="0"/>
              <a:t>strukturovanost a </a:t>
            </a:r>
            <a:r>
              <a:rPr lang="cs-CZ" dirty="0" err="1" smtClean="0"/>
              <a:t>návodnost</a:t>
            </a:r>
            <a:r>
              <a:rPr lang="cs-CZ" dirty="0" smtClean="0"/>
              <a:t> pro dodavatele (používání formulářů)</a:t>
            </a:r>
          </a:p>
          <a:p>
            <a:pPr lvl="0"/>
            <a:r>
              <a:rPr lang="cs-CZ" smtClean="0"/>
              <a:t>kompatibilita se ZZVZ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0459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Ú</a:t>
            </a:r>
            <a:r>
              <a:rPr lang="cs-CZ" dirty="0" smtClean="0"/>
              <a:t>čel VZ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smysl a cíle realizace VZ</a:t>
            </a:r>
          </a:p>
          <a:p>
            <a:pPr lvl="0"/>
            <a:r>
              <a:rPr lang="cs-CZ" dirty="0" smtClean="0"/>
              <a:t>potřeby a očekávání zadavatele</a:t>
            </a:r>
          </a:p>
          <a:p>
            <a:pPr lvl="0"/>
            <a:r>
              <a:rPr lang="cs-CZ" dirty="0" smtClean="0"/>
              <a:t>= čeho MÁ BÝT </a:t>
            </a:r>
            <a:r>
              <a:rPr lang="cs-CZ" dirty="0"/>
              <a:t>realizací (předmětu) VZ dosaženo</a:t>
            </a:r>
            <a:r>
              <a:rPr lang="cs-CZ" dirty="0" smtClean="0"/>
              <a:t>   </a:t>
            </a:r>
          </a:p>
          <a:p>
            <a:pPr lvl="1"/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3956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Ú</a:t>
            </a:r>
            <a:r>
              <a:rPr lang="cs-CZ" dirty="0" smtClean="0"/>
              <a:t>čel VZ -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/>
              <a:t>VZ na rekonstrukci výměníkové stanice</a:t>
            </a:r>
            <a:endParaRPr lang="cs-CZ" dirty="0"/>
          </a:p>
          <a:p>
            <a:r>
              <a:rPr lang="cs-CZ" dirty="0"/>
              <a:t>Základním cílem Objednatele je rekonstrukce výměníkových stanic </a:t>
            </a:r>
            <a:r>
              <a:rPr lang="cs-CZ" b="1" dirty="0"/>
              <a:t>za účelem bezproblémového přechodu ze zastaralého parovodního vedení na nové topné médium – horkou vodu</a:t>
            </a:r>
            <a:r>
              <a:rPr lang="cs-CZ" dirty="0"/>
              <a:t>. </a:t>
            </a:r>
          </a:p>
          <a:p>
            <a:r>
              <a:rPr lang="cs-CZ" dirty="0"/>
              <a:t>Objednatel usiluje o to, aby </a:t>
            </a:r>
            <a:r>
              <a:rPr lang="cs-CZ" b="1" dirty="0"/>
              <a:t>náklady na provoz byly co nejnižší</a:t>
            </a:r>
            <a:r>
              <a:rPr lang="cs-CZ" dirty="0"/>
              <a:t>.</a:t>
            </a:r>
          </a:p>
          <a:p>
            <a:r>
              <a:rPr lang="cs-CZ" dirty="0"/>
              <a:t>Objednatel klade velký </a:t>
            </a:r>
            <a:r>
              <a:rPr lang="cs-CZ" b="1" dirty="0"/>
              <a:t>důraz na včasné předání Díla</a:t>
            </a:r>
            <a:r>
              <a:rPr lang="cs-CZ" dirty="0"/>
              <a:t> z důvodu zahájení topné sezóny s novým topným médiem. </a:t>
            </a:r>
            <a:endParaRPr lang="cs-CZ" dirty="0" smtClean="0"/>
          </a:p>
          <a:p>
            <a:r>
              <a:rPr lang="cs-CZ" dirty="0" smtClean="0"/>
              <a:t>Za </a:t>
            </a:r>
            <a:r>
              <a:rPr lang="cs-CZ" dirty="0"/>
              <a:t>účelem efektivnějšího sledování a řízení výměníkových stanic má Objednatel </a:t>
            </a:r>
            <a:r>
              <a:rPr lang="cs-CZ" b="1" dirty="0"/>
              <a:t>zájem na řádné připojení výměníkových stanic do sítě BMS</a:t>
            </a:r>
            <a:r>
              <a:rPr lang="cs-CZ" dirty="0"/>
              <a:t>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57860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Předmět VZ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= čeho zadavatel skutečně dosáhne</a:t>
            </a:r>
          </a:p>
          <a:p>
            <a:pPr lvl="0"/>
            <a:r>
              <a:rPr lang="cs-CZ" dirty="0" smtClean="0"/>
              <a:t>min. požadavky jsou maximální požadavky</a:t>
            </a:r>
          </a:p>
          <a:p>
            <a:pPr lvl="0"/>
            <a:r>
              <a:rPr lang="cs-CZ" dirty="0" smtClean="0"/>
              <a:t>nutné provázat s účelem VZ prostřednictvím hodnotících kritérií</a:t>
            </a:r>
          </a:p>
          <a:p>
            <a:pPr marL="0" indent="449263">
              <a:buNone/>
            </a:pPr>
            <a:r>
              <a:rPr lang="cs-CZ" dirty="0" smtClean="0"/>
              <a:t>cesta </a:t>
            </a:r>
            <a:r>
              <a:rPr lang="cs-CZ" dirty="0"/>
              <a:t>k maximalizaci účelu </a:t>
            </a:r>
            <a:r>
              <a:rPr lang="cs-CZ" dirty="0" smtClean="0"/>
              <a:t>(smyslu, cílů) VZ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457200" y="4005064"/>
            <a:ext cx="442392" cy="2901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69667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Hodnotící kritéria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Odborná úroveň</a:t>
            </a:r>
          </a:p>
          <a:p>
            <a:r>
              <a:rPr lang="cs-CZ" dirty="0" smtClean="0"/>
              <a:t>Rizika</a:t>
            </a:r>
          </a:p>
          <a:p>
            <a:r>
              <a:rPr lang="cs-CZ" dirty="0" smtClean="0"/>
              <a:t>Vlastnosti a schopnosti projektového manažera</a:t>
            </a:r>
          </a:p>
          <a:p>
            <a:r>
              <a:rPr lang="cs-CZ" dirty="0" smtClean="0"/>
              <a:t>Nabídková cena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559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Odborná úroveň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Tvrzení o odborné úrovni</a:t>
            </a:r>
          </a:p>
          <a:p>
            <a:pPr lvl="1"/>
            <a:r>
              <a:rPr lang="cs-CZ" dirty="0" smtClean="0"/>
              <a:t>relevantní k předmětu VZ</a:t>
            </a:r>
          </a:p>
          <a:p>
            <a:pPr lvl="1"/>
            <a:r>
              <a:rPr lang="cs-CZ" dirty="0" smtClean="0"/>
              <a:t>přínosné pro naplnění účelu VZ</a:t>
            </a:r>
          </a:p>
          <a:p>
            <a:pPr lvl="1"/>
            <a:r>
              <a:rPr lang="cs-CZ" dirty="0" smtClean="0"/>
              <a:t>přínos vyjádřen</a:t>
            </a:r>
          </a:p>
          <a:p>
            <a:pPr lvl="1"/>
            <a:r>
              <a:rPr lang="cs-CZ" dirty="0" smtClean="0"/>
              <a:t>přínos je reálný, ověřený praxí</a:t>
            </a:r>
          </a:p>
          <a:p>
            <a:r>
              <a:rPr lang="cs-CZ" dirty="0" smtClean="0"/>
              <a:t>Hodnocení</a:t>
            </a:r>
          </a:p>
          <a:p>
            <a:pPr marL="457200" lvl="1" indent="0">
              <a:buNone/>
            </a:pPr>
            <a:r>
              <a:rPr lang="cs-CZ" dirty="0" smtClean="0"/>
              <a:t>10		vysoký přínos</a:t>
            </a:r>
          </a:p>
          <a:p>
            <a:pPr marL="457200" lvl="1" indent="0">
              <a:buNone/>
            </a:pPr>
            <a:r>
              <a:rPr lang="cs-CZ" dirty="0" smtClean="0"/>
              <a:t>  8		vyšší </a:t>
            </a:r>
            <a:r>
              <a:rPr lang="cs-CZ" dirty="0"/>
              <a:t>než neutrální přínos</a:t>
            </a:r>
          </a:p>
          <a:p>
            <a:pPr marL="457200" lvl="1" indent="0">
              <a:buNone/>
            </a:pPr>
            <a:r>
              <a:rPr lang="cs-CZ" dirty="0" smtClean="0"/>
              <a:t>  6		neutrální </a:t>
            </a:r>
            <a:r>
              <a:rPr lang="cs-CZ" dirty="0"/>
              <a:t>přínos</a:t>
            </a:r>
          </a:p>
          <a:p>
            <a:pPr marL="457200" lvl="1" indent="0">
              <a:buNone/>
            </a:pPr>
            <a:r>
              <a:rPr lang="cs-CZ" dirty="0" smtClean="0"/>
              <a:t>  1</a:t>
            </a:r>
            <a:r>
              <a:rPr lang="cs-CZ" dirty="0"/>
              <a:t>	</a:t>
            </a:r>
            <a:r>
              <a:rPr lang="cs-CZ" dirty="0" smtClean="0"/>
              <a:t>	nízký </a:t>
            </a:r>
            <a:r>
              <a:rPr lang="cs-CZ" dirty="0"/>
              <a:t>přínos</a:t>
            </a:r>
          </a:p>
          <a:p>
            <a:pPr marL="971550" lvl="1" indent="-514350">
              <a:buAutoNum type="arabicPlain" startAt="8"/>
            </a:pPr>
            <a:endParaRPr lang="cs-CZ" dirty="0" smtClean="0"/>
          </a:p>
          <a:p>
            <a:pPr lvl="1"/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7768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Odborná úroveň – formulář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 smtClean="0"/>
          </a:p>
          <a:p>
            <a:pPr lvl="1"/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/>
          <p:cNvPicPr/>
          <p:nvPr/>
        </p:nvPicPr>
        <p:blipFill rotWithShape="1">
          <a:blip r:embed="rId2"/>
          <a:srcRect l="14313" t="23413" r="27356" b="7070"/>
          <a:stretch/>
        </p:blipFill>
        <p:spPr bwMode="auto">
          <a:xfrm>
            <a:off x="457200" y="1600200"/>
            <a:ext cx="8229600" cy="49251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91170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Odborná úroveň – formulář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cs-CZ" dirty="0" smtClean="0"/>
          </a:p>
          <a:p>
            <a:pPr lvl="1"/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6" name="Obrázek 5"/>
          <p:cNvPicPr/>
          <p:nvPr/>
        </p:nvPicPr>
        <p:blipFill rotWithShape="1">
          <a:blip r:embed="rId2"/>
          <a:srcRect l="14235" t="23707" r="27520" b="18498"/>
          <a:stretch/>
        </p:blipFill>
        <p:spPr bwMode="auto">
          <a:xfrm>
            <a:off x="457200" y="1744216"/>
            <a:ext cx="8229600" cy="48531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282986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Rizika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Rizika</a:t>
            </a:r>
          </a:p>
          <a:p>
            <a:pPr lvl="1"/>
            <a:r>
              <a:rPr lang="cs-CZ" dirty="0" smtClean="0"/>
              <a:t>mohou ztížit nebo ohrozit naplnění účelu VZ</a:t>
            </a:r>
          </a:p>
          <a:p>
            <a:pPr lvl="1"/>
            <a:r>
              <a:rPr lang="cs-CZ" dirty="0" smtClean="0"/>
              <a:t>na straně zadavatele</a:t>
            </a:r>
          </a:p>
          <a:p>
            <a:pPr lvl="1"/>
            <a:r>
              <a:rPr lang="cs-CZ" dirty="0" smtClean="0"/>
              <a:t>pravděpodobná (např. více než 10 %)</a:t>
            </a:r>
          </a:p>
          <a:p>
            <a:pPr lvl="1"/>
            <a:r>
              <a:rPr lang="cs-CZ" dirty="0" smtClean="0"/>
              <a:t>významná (z hlediska finančního)</a:t>
            </a:r>
          </a:p>
          <a:p>
            <a:r>
              <a:rPr lang="cs-CZ" dirty="0" smtClean="0"/>
              <a:t>Opatření</a:t>
            </a:r>
          </a:p>
          <a:p>
            <a:pPr lvl="1"/>
            <a:r>
              <a:rPr lang="cs-CZ" dirty="0" smtClean="0"/>
              <a:t>minimalizace vzniku či negativního dopadu rizika</a:t>
            </a:r>
          </a:p>
          <a:p>
            <a:pPr lvl="1"/>
            <a:r>
              <a:rPr lang="cs-CZ" dirty="0" smtClean="0"/>
              <a:t>náklady nižší než náklady vzniklé z neřešeného rizika</a:t>
            </a:r>
          </a:p>
          <a:p>
            <a:pPr lvl="1"/>
            <a:r>
              <a:rPr lang="cs-CZ" dirty="0" smtClean="0"/>
              <a:t>účinnost vyjádřena číslem</a:t>
            </a:r>
          </a:p>
          <a:p>
            <a:pPr lvl="1"/>
            <a:r>
              <a:rPr lang="cs-CZ" dirty="0" smtClean="0"/>
              <a:t>reálné, ověřené praxí</a:t>
            </a:r>
          </a:p>
          <a:p>
            <a:r>
              <a:rPr lang="cs-CZ" dirty="0" smtClean="0"/>
              <a:t>Hodnocení – obdobně jako u OÚ (1-6-8-10)</a:t>
            </a:r>
          </a:p>
          <a:p>
            <a:pPr lvl="1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1631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Rizika – Formulář 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5" name="Zástupný symbol pro obsah 4"/>
          <p:cNvPicPr>
            <a:picLocks noGrp="1"/>
          </p:cNvPicPr>
          <p:nvPr>
            <p:ph idx="1"/>
          </p:nvPr>
        </p:nvPicPr>
        <p:blipFill rotWithShape="1">
          <a:blip r:embed="rId2"/>
          <a:srcRect l="3539" t="22680" r="36486" b="9557"/>
          <a:stretch/>
        </p:blipFill>
        <p:spPr bwMode="auto">
          <a:xfrm>
            <a:off x="457200" y="1628800"/>
            <a:ext cx="8229600" cy="45365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802554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Rizika – Formulář II.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6" name="Zástupný symbol pro obsah 5"/>
          <p:cNvPicPr>
            <a:picLocks noGrp="1"/>
          </p:cNvPicPr>
          <p:nvPr>
            <p:ph idx="1"/>
          </p:nvPr>
        </p:nvPicPr>
        <p:blipFill rotWithShape="1">
          <a:blip r:embed="rId2"/>
          <a:srcRect l="11599" t="23416" r="37643" b="7942"/>
          <a:stretch/>
        </p:blipFill>
        <p:spPr bwMode="auto">
          <a:xfrm>
            <a:off x="457200" y="1628800"/>
            <a:ext cx="8229599" cy="49685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360842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Vlastnosti </a:t>
            </a:r>
            <a:r>
              <a:rPr lang="cs-CZ" dirty="0"/>
              <a:t>a schopnosti projektového manažera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osobní pohovor</a:t>
            </a:r>
          </a:p>
          <a:p>
            <a:r>
              <a:rPr lang="cs-CZ" dirty="0" smtClean="0"/>
              <a:t>ověřování vlastností a schopností, které přispějí k naplnění účelu VZ</a:t>
            </a:r>
          </a:p>
          <a:p>
            <a:r>
              <a:rPr lang="cs-CZ" dirty="0" smtClean="0"/>
              <a:t>orientovaný na manažerské, komunikační dovednosti, nikoli technicky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0972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Praktické zkušenosti s HEV</a:t>
            </a: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16</a:t>
            </a:fld>
            <a:endParaRPr lang="cs-CZ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940405"/>
              </p:ext>
            </p:extLst>
          </p:nvPr>
        </p:nvGraphicFramePr>
        <p:xfrm>
          <a:off x="457200" y="1700808"/>
          <a:ext cx="8229600" cy="38884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8124">
                  <a:extLst>
                    <a:ext uri="{9D8B030D-6E8A-4147-A177-3AD203B41FA5}">
                      <a16:colId xmlns:a16="http://schemas.microsoft.com/office/drawing/2014/main" xmlns="" val="3194153731"/>
                    </a:ext>
                  </a:extLst>
                </a:gridCol>
                <a:gridCol w="6431476">
                  <a:extLst>
                    <a:ext uri="{9D8B030D-6E8A-4147-A177-3AD203B41FA5}">
                      <a16:colId xmlns:a16="http://schemas.microsoft.com/office/drawing/2014/main" xmlns="" val="322039659"/>
                    </a:ext>
                  </a:extLst>
                </a:gridCol>
              </a:tblGrid>
              <a:tr h="2645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Veřejná zakázka: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Rekonstrukce výměníkových stanic Jaselská a Gorkého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34654389"/>
                  </a:ext>
                </a:extLst>
              </a:tr>
              <a:tr h="2645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Druh: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stavební práce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5731535"/>
                  </a:ext>
                </a:extLst>
              </a:tr>
              <a:tr h="2645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Režim: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VZMR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79435173"/>
                  </a:ext>
                </a:extLst>
              </a:tr>
              <a:tr h="2645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Zahájeno: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únor 2018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10836164"/>
                  </a:ext>
                </a:extLst>
              </a:tr>
              <a:tr h="2645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Zadavatel: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Masarykova univerzita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52385293"/>
                  </a:ext>
                </a:extLst>
              </a:tr>
              <a:tr h="2645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Hodnotící kritéria: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Nabídková cena, Kvalita nabízeného plnění (Odborná úroveň, Rizika) 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13612254"/>
                  </a:ext>
                </a:extLst>
              </a:tr>
              <a:tr h="20366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Zajímavosti: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>
                          <a:effectLst/>
                        </a:rPr>
                        <a:t>kvalitativní hodnotící kritéria vychází z metody m4E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>
                          <a:effectLst/>
                        </a:rPr>
                        <a:t>ověřovací fáze (změna pořadí, první dodavatel uznal, že není schopen svoji nabídku splnit)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>
                          <a:effectLst/>
                        </a:rPr>
                        <a:t>anonymita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>
                          <a:effectLst/>
                        </a:rPr>
                        <a:t>dvojobálková metoda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>
                          <a:effectLst/>
                        </a:rPr>
                        <a:t>Design-Build projekt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37194613"/>
                  </a:ext>
                </a:extLst>
              </a:tr>
              <a:tr h="26453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Odkaz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 u="sng" dirty="0">
                          <a:effectLst/>
                          <a:hlinkClick r:id="rId2"/>
                        </a:rPr>
                        <a:t>https://zakazky.muni.cz/vz00004807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72117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98480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Praktické zkušenosti s HEV</a:t>
            </a:r>
            <a:endParaRPr lang="cs-CZ" sz="3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17</a:t>
            </a:fld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8939416"/>
              </p:ext>
            </p:extLst>
          </p:nvPr>
        </p:nvGraphicFramePr>
        <p:xfrm>
          <a:off x="457200" y="1700807"/>
          <a:ext cx="8229599" cy="45557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8124">
                  <a:extLst>
                    <a:ext uri="{9D8B030D-6E8A-4147-A177-3AD203B41FA5}">
                      <a16:colId xmlns:a16="http://schemas.microsoft.com/office/drawing/2014/main" xmlns="" val="1052984234"/>
                    </a:ext>
                  </a:extLst>
                </a:gridCol>
                <a:gridCol w="6431475">
                  <a:extLst>
                    <a:ext uri="{9D8B030D-6E8A-4147-A177-3AD203B41FA5}">
                      <a16:colId xmlns:a16="http://schemas.microsoft.com/office/drawing/2014/main" xmlns="" val="2142294796"/>
                    </a:ext>
                  </a:extLst>
                </a:gridCol>
              </a:tblGrid>
              <a:tr h="2224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Veřejná zakázka: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Úklidové služby PdF MU 2018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17842325"/>
                  </a:ext>
                </a:extLst>
              </a:tr>
              <a:tr h="2224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Druh: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služby, úklidy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76007573"/>
                  </a:ext>
                </a:extLst>
              </a:tr>
              <a:tr h="2224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Režim: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nadlimitní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25327823"/>
                  </a:ext>
                </a:extLst>
              </a:tr>
              <a:tr h="2224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Zahájeno: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květen 2018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09121814"/>
                  </a:ext>
                </a:extLst>
              </a:tr>
              <a:tr h="2224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Zadavatel: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Masarykova univerzita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21481078"/>
                  </a:ext>
                </a:extLst>
              </a:tr>
              <a:tr h="44498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Hodnotící kritéria: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 dirty="0">
                          <a:effectLst/>
                        </a:rPr>
                        <a:t>Nabídková cena, Odborná úroveň, Rizika, Pokročilé řešení, Vlastnosti a schopnosti Projektového manažera 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85417327"/>
                  </a:ext>
                </a:extLst>
              </a:tr>
              <a:tr h="225249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Zajímavosti: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metoda m4E v kompletní podobě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předběžné tržní konzultace pro seznámení dodavatelů se způsobem hodnocení 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vzorové formuláře zveřejněny ještě před zahájením zadávacího řízení, aby se s nimi mohli dodavatelé seznámit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ověřovací fáze 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anonymita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 err="1">
                          <a:effectLst/>
                        </a:rPr>
                        <a:t>dvojobálková</a:t>
                      </a:r>
                      <a:r>
                        <a:rPr lang="cs-CZ" sz="1600" dirty="0">
                          <a:effectLst/>
                        </a:rPr>
                        <a:t> metoda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8227512"/>
                  </a:ext>
                </a:extLst>
              </a:tr>
              <a:tr h="22249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Odkaz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 u="sng" dirty="0">
                          <a:effectLst/>
                          <a:hlinkClick r:id="rId2"/>
                        </a:rPr>
                        <a:t>https://zakazky.muni.cz/vz00004985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30305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27891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Praktické zkušenosti s HEV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2789979"/>
              </p:ext>
            </p:extLst>
          </p:nvPr>
        </p:nvGraphicFramePr>
        <p:xfrm>
          <a:off x="457200" y="1700808"/>
          <a:ext cx="8229600" cy="47404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8124">
                  <a:extLst>
                    <a:ext uri="{9D8B030D-6E8A-4147-A177-3AD203B41FA5}">
                      <a16:colId xmlns:a16="http://schemas.microsoft.com/office/drawing/2014/main" xmlns="" val="1990957536"/>
                    </a:ext>
                  </a:extLst>
                </a:gridCol>
                <a:gridCol w="6431476">
                  <a:extLst>
                    <a:ext uri="{9D8B030D-6E8A-4147-A177-3AD203B41FA5}">
                      <a16:colId xmlns:a16="http://schemas.microsoft.com/office/drawing/2014/main" xmlns="" val="3212637932"/>
                    </a:ext>
                  </a:extLst>
                </a:gridCol>
              </a:tblGrid>
              <a:tr h="2387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 dirty="0">
                          <a:effectLst/>
                        </a:rPr>
                        <a:t>Veřejná zakázka</a:t>
                      </a:r>
                      <a:r>
                        <a:rPr lang="cs-CZ" sz="1600" dirty="0" smtClean="0">
                          <a:effectLst/>
                        </a:rPr>
                        <a:t>: 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Tvorba a provoz webové platformy města Brna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51722333"/>
                  </a:ext>
                </a:extLst>
              </a:tr>
              <a:tr h="2387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Druh: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služby, IT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67781128"/>
                  </a:ext>
                </a:extLst>
              </a:tr>
              <a:tr h="2387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 dirty="0">
                          <a:effectLst/>
                        </a:rPr>
                        <a:t>Režim: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nadlimitní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30954760"/>
                  </a:ext>
                </a:extLst>
              </a:tr>
              <a:tr h="2387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Zahájeno: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květen 2018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41698767"/>
                  </a:ext>
                </a:extLst>
              </a:tr>
              <a:tr h="2387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Zadavatel: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Statutární město Brno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27606353"/>
                  </a:ext>
                </a:extLst>
              </a:tr>
              <a:tr h="47750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Hodnotící kritéria: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 dirty="0">
                          <a:effectLst/>
                        </a:rPr>
                        <a:t>Nabídková cena, Odborná úroveň, Rizika, Pokročilé řešení I, Pokročilé řešení II, Vlastnosti a schopnosti Projektového manažera 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63108419"/>
                  </a:ext>
                </a:extLst>
              </a:tr>
              <a:tr h="183819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Zajímavosti: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metoda m4E v kompletní podobě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předběžné tržní konzultace pro seznámení dodavatelů se způsobem hodnocení 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ověřovací fáze 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>
                          <a:effectLst/>
                        </a:rPr>
                        <a:t>anonymita</a:t>
                      </a: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cs-CZ" sz="1600" dirty="0" err="1">
                          <a:effectLst/>
                        </a:rPr>
                        <a:t>dvojobálková</a:t>
                      </a:r>
                      <a:r>
                        <a:rPr lang="cs-CZ" sz="1600" dirty="0">
                          <a:effectLst/>
                        </a:rPr>
                        <a:t> metoda</a:t>
                      </a:r>
                      <a:endParaRPr lang="cs-CZ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95442539"/>
                  </a:ext>
                </a:extLst>
              </a:tr>
              <a:tr h="95501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>
                          <a:effectLst/>
                        </a:rPr>
                        <a:t>Odkaz:</a:t>
                      </a:r>
                      <a:endParaRPr lang="cs-CZ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cs-CZ" sz="160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https://</a:t>
                      </a:r>
                      <a:r>
                        <a:rPr lang="cs-CZ" sz="1600" u="sng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nen.nipez.cz/SeznamPlatnychProfiluZadavatelu/MultiprofilZakladniUdajeOZadavateliM-99944000/SeznamZahajenychZadavacichPostupu-99944000/ZakladniInformaceOZadavacimPostupuM-383006289-99943998/ZakladniInformaceOZadavacimPostupu-383006289-99943998</a:t>
                      </a:r>
                      <a:r>
                        <a:rPr lang="cs-CZ" sz="1600" u="sng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/</a:t>
                      </a:r>
                      <a:endParaRPr lang="cs-CZ" sz="1600" u="sng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79274022"/>
                  </a:ext>
                </a:extLst>
              </a:tr>
            </a:tbl>
          </a:graphicData>
        </a:graphic>
      </p:graphicFrame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62E0-DB4E-4AEE-89F6-2F246AB01782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3224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1470025"/>
          </a:xfrm>
        </p:spPr>
        <p:txBody>
          <a:bodyPr/>
          <a:lstStyle/>
          <a:p>
            <a:r>
              <a:rPr lang="cs-CZ" b="1" dirty="0" smtClean="0"/>
              <a:t>Děkujeme za pozornost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3861048"/>
            <a:ext cx="7772400" cy="982960"/>
          </a:xfrm>
        </p:spPr>
        <p:txBody>
          <a:bodyPr>
            <a:noAutofit/>
          </a:bodyPr>
          <a:lstStyle/>
          <a:p>
            <a:pPr lvl="0" algn="l">
              <a:lnSpc>
                <a:spcPct val="90000"/>
              </a:lnSpc>
              <a:spcBef>
                <a:spcPts val="1000"/>
              </a:spcBef>
            </a:pPr>
            <a:r>
              <a:rPr lang="cs-CZ" sz="1800" dirty="0">
                <a:solidFill>
                  <a:prstClr val="black"/>
                </a:solidFill>
              </a:rPr>
              <a:t>Mgr. Roman Novotný</a:t>
            </a:r>
          </a:p>
          <a:p>
            <a:pPr lvl="0" algn="l">
              <a:lnSpc>
                <a:spcPct val="90000"/>
              </a:lnSpc>
              <a:spcBef>
                <a:spcPts val="1000"/>
              </a:spcBef>
            </a:pPr>
            <a:r>
              <a:rPr lang="cs-CZ" sz="1800" dirty="0">
                <a:solidFill>
                  <a:prstClr val="black"/>
                </a:solidFill>
              </a:rPr>
              <a:t>Mgr. </a:t>
            </a:r>
            <a:r>
              <a:rPr lang="cs-CZ" sz="1800" dirty="0" smtClean="0">
                <a:solidFill>
                  <a:prstClr val="black"/>
                </a:solidFill>
              </a:rPr>
              <a:t>Petr Jelínek</a:t>
            </a:r>
            <a:endParaRPr lang="cs-CZ" sz="1800" dirty="0">
              <a:solidFill>
                <a:prstClr val="black"/>
              </a:solidFill>
            </a:endParaRPr>
          </a:p>
          <a:p>
            <a:pPr lvl="0" algn="l">
              <a:lnSpc>
                <a:spcPct val="90000"/>
              </a:lnSpc>
              <a:spcBef>
                <a:spcPts val="1000"/>
              </a:spcBef>
            </a:pPr>
            <a:endParaRPr lang="cs-CZ" sz="1800" dirty="0">
              <a:solidFill>
                <a:srgbClr val="0070C0"/>
              </a:solidFill>
            </a:endParaRPr>
          </a:p>
          <a:p>
            <a:pPr lvl="0" algn="l">
              <a:lnSpc>
                <a:spcPct val="90000"/>
              </a:lnSpc>
              <a:spcBef>
                <a:spcPts val="1000"/>
              </a:spcBef>
            </a:pPr>
            <a:r>
              <a:rPr lang="cs-CZ" sz="1800" dirty="0" smtClean="0">
                <a:solidFill>
                  <a:srgbClr val="00B050"/>
                </a:solidFill>
              </a:rPr>
              <a:t>spolek </a:t>
            </a:r>
            <a:r>
              <a:rPr lang="cs-CZ" sz="1800" dirty="0">
                <a:solidFill>
                  <a:srgbClr val="00B050"/>
                </a:solidFill>
              </a:rPr>
              <a:t>4E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cs-CZ" sz="1800" dirty="0" smtClean="0">
                <a:solidFill>
                  <a:schemeClr val="tx1"/>
                </a:solidFill>
              </a:rPr>
              <a:t>M</a:t>
            </a:r>
            <a:r>
              <a:rPr lang="cs-CZ" sz="1800" dirty="0">
                <a:solidFill>
                  <a:schemeClr val="tx1"/>
                </a:solidFill>
              </a:rPr>
              <a:t>: </a:t>
            </a:r>
            <a:r>
              <a:rPr lang="cs-CZ" sz="1800" dirty="0" smtClean="0">
                <a:solidFill>
                  <a:srgbClr val="00B050"/>
                </a:solidFill>
              </a:rPr>
              <a:t>+ </a:t>
            </a:r>
            <a:r>
              <a:rPr lang="cs-CZ" sz="1800" dirty="0">
                <a:solidFill>
                  <a:srgbClr val="00B050"/>
                </a:solidFill>
              </a:rPr>
              <a:t>420 606 589 </a:t>
            </a:r>
            <a:r>
              <a:rPr lang="cs-CZ" sz="1800" dirty="0" smtClean="0">
                <a:solidFill>
                  <a:srgbClr val="00B050"/>
                </a:solidFill>
              </a:rPr>
              <a:t>166, +420 608 239 833</a:t>
            </a:r>
            <a:endParaRPr lang="cs-CZ" sz="1800" dirty="0">
              <a:solidFill>
                <a:srgbClr val="00B050"/>
              </a:solidFill>
            </a:endParaRPr>
          </a:p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cs-CZ" sz="1800" dirty="0">
                <a:solidFill>
                  <a:schemeClr val="tx1"/>
                </a:solidFill>
              </a:rPr>
              <a:t>E:</a:t>
            </a:r>
            <a:r>
              <a:rPr lang="cs-CZ" sz="1800" dirty="0">
                <a:solidFill>
                  <a:srgbClr val="0070C0"/>
                </a:solidFill>
              </a:rPr>
              <a:t> </a:t>
            </a:r>
            <a:r>
              <a:rPr lang="cs-CZ" sz="1800" u="sng" dirty="0" smtClean="0">
                <a:solidFill>
                  <a:srgbClr val="00B050"/>
                </a:solidFill>
              </a:rPr>
              <a:t>spolek4e@gmail.com </a:t>
            </a:r>
            <a:r>
              <a:rPr lang="cs-CZ" sz="1800" u="sng" dirty="0" smtClean="0">
                <a:solidFill>
                  <a:srgbClr val="0070C0"/>
                </a:solidFill>
              </a:rPr>
              <a:t> </a:t>
            </a:r>
            <a:endParaRPr lang="cs-CZ" sz="1800" u="sng" dirty="0">
              <a:solidFill>
                <a:srgbClr val="0070C0"/>
              </a:solidFill>
            </a:endParaRPr>
          </a:p>
          <a:p>
            <a:pPr lvl="0" algn="just">
              <a:lnSpc>
                <a:spcPct val="90000"/>
              </a:lnSpc>
              <a:spcBef>
                <a:spcPts val="1000"/>
              </a:spcBef>
            </a:pPr>
            <a:endParaRPr lang="cs-CZ" sz="1800" dirty="0">
              <a:solidFill>
                <a:prstClr val="black"/>
              </a:solidFill>
            </a:endParaRP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8403370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536</Words>
  <Application>Microsoft Office PowerPoint</Application>
  <PresentationFormat>Předvádění na obrazovce (4:3)</PresentationFormat>
  <Paragraphs>160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Předběžné tržní konzultace  Rekonstrukce mostu v km 80,083 trati Lovosice – Česká Lípa (Zahrádky) </vt:lpstr>
      <vt:lpstr>Program</vt:lpstr>
      <vt:lpstr>Metodika HEV</vt:lpstr>
      <vt:lpstr>Uvažovaný způsob hodnocení VZ</vt:lpstr>
      <vt:lpstr>Účel VZ</vt:lpstr>
      <vt:lpstr>Účel VZ - příklad</vt:lpstr>
      <vt:lpstr>Předmět VZ</vt:lpstr>
      <vt:lpstr>Hodnotící kritéria</vt:lpstr>
      <vt:lpstr>Odborná úroveň</vt:lpstr>
      <vt:lpstr>Odborná úroveň – formulář I.</vt:lpstr>
      <vt:lpstr>Odborná úroveň – formulář II.</vt:lpstr>
      <vt:lpstr>Rizika</vt:lpstr>
      <vt:lpstr>Rizika – Formulář I.</vt:lpstr>
      <vt:lpstr>Rizika – Formulář II.</vt:lpstr>
      <vt:lpstr>Vlastnosti a schopnosti projektového manažera</vt:lpstr>
      <vt:lpstr>Praktické zkušenosti s HEV</vt:lpstr>
      <vt:lpstr>Praktické zkušenosti s HEV</vt:lpstr>
      <vt:lpstr>Praktické zkušenosti s HEV</vt:lpstr>
      <vt:lpstr>Děkujeme za pozornost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PP_S4E</dc:title>
  <dc:creator>novotny@rect.muni.cz;zikmundova@rect.muni.cz;Petr Jelínek</dc:creator>
  <cp:lastModifiedBy>Kosmál Martin, Ing.</cp:lastModifiedBy>
  <cp:revision>100</cp:revision>
  <dcterms:created xsi:type="dcterms:W3CDTF">2013-11-22T14:09:27Z</dcterms:created>
  <dcterms:modified xsi:type="dcterms:W3CDTF">2018-06-27T10:43:56Z</dcterms:modified>
</cp:coreProperties>
</file>