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0DB6EB02" w14:textId="77777777" w:rsidR="00F422D3" w:rsidRDefault="00F422D3" w:rsidP="00B42F40">
      <w:pPr>
        <w:pStyle w:val="Titul1"/>
      </w:pPr>
      <w:r>
        <w:t>S</w:t>
      </w:r>
      <w:r w:rsidR="003F5723">
        <w:t xml:space="preserve">mlouva o dílo na </w:t>
      </w:r>
      <w:r w:rsidR="00A22298">
        <w:t>poskytování služeb</w:t>
      </w:r>
    </w:p>
    <w:p w14:paraId="3D6253AA" w14:textId="53D0C3C0" w:rsidR="00A22298" w:rsidRDefault="007739D8" w:rsidP="00B42F40">
      <w:pPr>
        <w:pStyle w:val="Titul2"/>
      </w:pPr>
      <w:r w:rsidRPr="008F4F00">
        <w:t>Provedení záchranného archeologického výzkumu</w:t>
      </w:r>
    </w:p>
    <w:p w14:paraId="0030737C" w14:textId="5E8357BC" w:rsidR="00F422D3" w:rsidRDefault="00F422D3" w:rsidP="00B42F40">
      <w:pPr>
        <w:pStyle w:val="Titul2"/>
      </w:pPr>
      <w:r>
        <w:t>Název zakázky: „</w:t>
      </w:r>
      <w:r w:rsidR="007739D8">
        <w:t xml:space="preserve">Modernizace trati Brno – Přerov, 4. stavba Nezamyslice </w:t>
      </w:r>
      <w:r w:rsidR="008F4F00">
        <w:t>–</w:t>
      </w:r>
      <w:r w:rsidR="007739D8">
        <w:t xml:space="preserve"> Kojetín</w:t>
      </w:r>
      <w:r>
        <w:t>“</w:t>
      </w:r>
    </w:p>
    <w:p w14:paraId="5DCAFD8A" w14:textId="77777777" w:rsidR="00F422D3" w:rsidRPr="00B42F40" w:rsidRDefault="00F422D3" w:rsidP="00B42F40">
      <w:pPr>
        <w:pStyle w:val="Nadpisbezsl1-2"/>
      </w:pPr>
      <w:r w:rsidRPr="00B42F40">
        <w:t>Smluvní strany:</w:t>
      </w:r>
    </w:p>
    <w:p w14:paraId="4F6D7864" w14:textId="77777777" w:rsidR="00F422D3" w:rsidRPr="00F422D3" w:rsidRDefault="00F422D3" w:rsidP="00B42F40">
      <w:pPr>
        <w:pStyle w:val="Textbezodsazen"/>
        <w:spacing w:after="0"/>
        <w:rPr>
          <w:b/>
        </w:rPr>
      </w:pPr>
      <w:r w:rsidRPr="00F422D3">
        <w:rPr>
          <w:b/>
        </w:rPr>
        <w:t>Správa železni</w:t>
      </w:r>
      <w:r w:rsidR="005A0DD7">
        <w:rPr>
          <w:b/>
        </w:rPr>
        <w:t>c</w:t>
      </w:r>
      <w:r w:rsidRPr="00F422D3">
        <w:rPr>
          <w:b/>
        </w:rPr>
        <w:t>, státní organizace</w:t>
      </w:r>
    </w:p>
    <w:p w14:paraId="35B073B6" w14:textId="77777777" w:rsidR="00F422D3" w:rsidRDefault="00F422D3" w:rsidP="00B42F40">
      <w:pPr>
        <w:pStyle w:val="Textbezodsazen"/>
        <w:spacing w:after="0"/>
      </w:pPr>
      <w:r>
        <w:t xml:space="preserve">se sídlem: Dlážděná 1003/7, 110 00 Praha 1 - Nové Město </w:t>
      </w:r>
    </w:p>
    <w:p w14:paraId="4D53EFB9" w14:textId="77777777" w:rsidR="00F422D3" w:rsidRDefault="00F422D3" w:rsidP="00B42F40">
      <w:pPr>
        <w:pStyle w:val="Textbezodsazen"/>
        <w:spacing w:after="0"/>
      </w:pPr>
      <w:r>
        <w:t>IČO: 70994234 DIČ: CZ70994234</w:t>
      </w:r>
    </w:p>
    <w:p w14:paraId="2820678C" w14:textId="77777777" w:rsidR="00F422D3" w:rsidRDefault="00F422D3" w:rsidP="00B42F40">
      <w:pPr>
        <w:pStyle w:val="Textbezodsazen"/>
        <w:spacing w:after="0"/>
      </w:pPr>
      <w:r>
        <w:t>zapsaná v obchodním rejstříku vedeném Městským soudem v Praze,</w:t>
      </w:r>
    </w:p>
    <w:p w14:paraId="7E312971" w14:textId="77777777" w:rsidR="00F422D3" w:rsidRDefault="00F422D3" w:rsidP="00B42F40">
      <w:pPr>
        <w:pStyle w:val="Textbezodsazen"/>
        <w:spacing w:after="0"/>
      </w:pPr>
      <w:r>
        <w:t>spisová značka A 48384</w:t>
      </w:r>
    </w:p>
    <w:p w14:paraId="490E62C0" w14:textId="1698DBBB" w:rsidR="000C3875" w:rsidRPr="001C61BC" w:rsidRDefault="00F422D3" w:rsidP="000C3875">
      <w:pPr>
        <w:pStyle w:val="Textbezodsazen"/>
      </w:pPr>
      <w:r w:rsidRPr="00A22298">
        <w:t xml:space="preserve">zastoupena: Ing. </w:t>
      </w:r>
      <w:r w:rsidR="000F7CC3">
        <w:t>Mojmírem Nejezchlebem</w:t>
      </w:r>
      <w:r w:rsidR="00A22298" w:rsidRPr="00A22298">
        <w:t xml:space="preserve">, </w:t>
      </w:r>
      <w:r w:rsidR="000F7CC3">
        <w:t>náměstkem GŘ pro modernizaci dráhy</w:t>
      </w:r>
      <w:r w:rsidR="000C3875">
        <w:t xml:space="preserve"> </w:t>
      </w:r>
      <w:r w:rsidR="000C3875" w:rsidRPr="000C3875">
        <w:t>na základě Pověření č. 2372 ze dne 26. 2. 2018</w:t>
      </w:r>
    </w:p>
    <w:p w14:paraId="5C62DDF7" w14:textId="77777777" w:rsidR="00F422D3" w:rsidRPr="00B42F40" w:rsidRDefault="00F422D3" w:rsidP="00B42F40">
      <w:pPr>
        <w:pStyle w:val="Textbezodsazen"/>
        <w:spacing w:after="0"/>
        <w:rPr>
          <w:rStyle w:val="Zdraznnjemn"/>
          <w:b/>
          <w:iCs w:val="0"/>
          <w:color w:val="auto"/>
        </w:rPr>
      </w:pPr>
      <w:r w:rsidRPr="00B42F40">
        <w:rPr>
          <w:rStyle w:val="Zdraznnjemn"/>
          <w:b/>
          <w:iCs w:val="0"/>
          <w:color w:val="auto"/>
        </w:rPr>
        <w:t xml:space="preserve">Korespondenční adresa: </w:t>
      </w:r>
    </w:p>
    <w:p w14:paraId="57EA25BF" w14:textId="77777777" w:rsidR="00F422D3" w:rsidRDefault="00F422D3" w:rsidP="00B42F40">
      <w:pPr>
        <w:pStyle w:val="Textbezodsazen"/>
        <w:spacing w:after="0"/>
      </w:pPr>
      <w:r>
        <w:t>Správa železni</w:t>
      </w:r>
      <w:r w:rsidR="005A0DD7">
        <w:t>c</w:t>
      </w:r>
      <w:r>
        <w:t>, státní organizace</w:t>
      </w:r>
    </w:p>
    <w:p w14:paraId="4CB6E222" w14:textId="50835C61" w:rsidR="00F422D3" w:rsidRDefault="00F422D3" w:rsidP="00B42F40">
      <w:pPr>
        <w:pStyle w:val="Textbezodsazen"/>
      </w:pPr>
      <w:r w:rsidRPr="00B42F40">
        <w:t>Stavební</w:t>
      </w:r>
      <w:r>
        <w:t xml:space="preserve"> správa</w:t>
      </w:r>
      <w:r w:rsidR="00176814">
        <w:t xml:space="preserve"> východ, Nerudova </w:t>
      </w:r>
      <w:r w:rsidR="000C3875">
        <w:t>773/</w:t>
      </w:r>
      <w:r w:rsidR="00176814">
        <w:t>1, 779 00 Olomouc</w:t>
      </w:r>
    </w:p>
    <w:p w14:paraId="1F0E12B6" w14:textId="77777777" w:rsidR="00F422D3" w:rsidRDefault="00F422D3" w:rsidP="00B42F40">
      <w:pPr>
        <w:pStyle w:val="Textbezodsazen"/>
      </w:pPr>
      <w:r>
        <w:t>(</w:t>
      </w:r>
      <w:r w:rsidRPr="00B42F40">
        <w:t>dále</w:t>
      </w:r>
      <w:r>
        <w:t xml:space="preserve"> jen „</w:t>
      </w:r>
      <w:r w:rsidRPr="00F422D3">
        <w:rPr>
          <w:b/>
        </w:rPr>
        <w:t>Objednatel</w:t>
      </w:r>
      <w:r>
        <w:t>“)</w:t>
      </w:r>
    </w:p>
    <w:p w14:paraId="79F09A38" w14:textId="4AF1586F" w:rsidR="00F422D3" w:rsidRDefault="00F422D3" w:rsidP="00B42F40">
      <w:pPr>
        <w:pStyle w:val="Textbezodsazen"/>
        <w:spacing w:after="0"/>
      </w:pPr>
      <w:r>
        <w:t xml:space="preserve">číslo smlouvy: </w:t>
      </w:r>
      <w:r w:rsidR="00BA6957" w:rsidRPr="00131DBB">
        <w:rPr>
          <w:highlight w:val="green"/>
        </w:rPr>
        <w:fldChar w:fldCharType="begin"/>
      </w:r>
      <w:r w:rsidR="00BA6957" w:rsidRPr="00131DBB">
        <w:rPr>
          <w:highlight w:val="green"/>
        </w:rPr>
        <w:instrText xml:space="preserve"> MACROBUTTON  VložitŠirokouMezeru "[VLOŽÍ OBJEDNATEL]" </w:instrText>
      </w:r>
      <w:r w:rsidR="00BA6957" w:rsidRPr="00131DBB">
        <w:rPr>
          <w:highlight w:val="green"/>
        </w:rPr>
        <w:fldChar w:fldCharType="end"/>
      </w:r>
      <w:r>
        <w:t xml:space="preserve"> </w:t>
      </w:r>
    </w:p>
    <w:p w14:paraId="725FC410" w14:textId="77777777" w:rsidR="004D71CD" w:rsidRDefault="004D71CD" w:rsidP="004D71CD">
      <w:pPr>
        <w:pStyle w:val="Textbezodsazen"/>
        <w:spacing w:after="0"/>
      </w:pPr>
      <w:r>
        <w:t xml:space="preserve">číslo jednací: </w:t>
      </w:r>
      <w:r>
        <w:rPr>
          <w:highlight w:val="green"/>
        </w:rPr>
        <w:fldChar w:fldCharType="begin"/>
      </w:r>
      <w:r>
        <w:rPr>
          <w:highlight w:val="green"/>
        </w:rPr>
        <w:instrText xml:space="preserve"> MACROBUTTON  VložitŠirokouMezeru "[VLOŽÍ OBJEDNATEL]" </w:instrText>
      </w:r>
      <w:r>
        <w:rPr>
          <w:highlight w:val="green"/>
        </w:rPr>
        <w:fldChar w:fldCharType="end"/>
      </w:r>
    </w:p>
    <w:p w14:paraId="59013671" w14:textId="0F7E97C6" w:rsidR="000C3875" w:rsidRPr="008E1F80" w:rsidRDefault="000C3875" w:rsidP="000C3875">
      <w:pPr>
        <w:pStyle w:val="Textbezodsazen"/>
        <w:spacing w:after="0"/>
      </w:pPr>
      <w:r w:rsidRPr="0083233B">
        <w:t xml:space="preserve">ISPROFOND / SUB. ISPROFIN: </w:t>
      </w:r>
      <w:r w:rsidRPr="00BA7A50">
        <w:rPr>
          <w:bCs/>
        </w:rPr>
        <w:t>3273214901 /</w:t>
      </w:r>
      <w:r w:rsidRPr="00BA7A50">
        <w:rPr>
          <w:b/>
        </w:rPr>
        <w:t xml:space="preserve"> </w:t>
      </w:r>
      <w:r w:rsidRPr="00BA7A50">
        <w:t>5</w:t>
      </w:r>
      <w:r w:rsidR="004A3938" w:rsidRPr="00BA7A50">
        <w:t>003720017</w:t>
      </w:r>
      <w:r w:rsidRPr="008E1F80">
        <w:t xml:space="preserve"> </w:t>
      </w:r>
    </w:p>
    <w:p w14:paraId="624C0232" w14:textId="77777777" w:rsidR="00B42F40" w:rsidRDefault="00B42F40" w:rsidP="00B42F40">
      <w:pPr>
        <w:pStyle w:val="Textbezodsazen"/>
      </w:pPr>
    </w:p>
    <w:p w14:paraId="18FD2ACF" w14:textId="77777777" w:rsidR="00F422D3" w:rsidRDefault="00F422D3" w:rsidP="00B42F40">
      <w:pPr>
        <w:pStyle w:val="Textbezodsazen"/>
      </w:pPr>
      <w:r w:rsidRPr="00B42F40">
        <w:t>a</w:t>
      </w:r>
    </w:p>
    <w:p w14:paraId="435FF73A" w14:textId="77777777" w:rsidR="00B42F40" w:rsidRPr="00B42F40" w:rsidRDefault="00B42F40" w:rsidP="00B42F40">
      <w:pPr>
        <w:pStyle w:val="Textbezodsazen"/>
      </w:pPr>
    </w:p>
    <w:p w14:paraId="539C5678" w14:textId="39D9E194" w:rsidR="00F422D3" w:rsidRPr="00BA6957" w:rsidRDefault="00BA6957" w:rsidP="00B42F40">
      <w:pPr>
        <w:pStyle w:val="Textbezodsazen"/>
        <w:spacing w:after="0"/>
        <w:rPr>
          <w:b/>
        </w:rPr>
      </w:pPr>
      <w:r w:rsidRPr="00BA6957">
        <w:rPr>
          <w:b/>
          <w:highlight w:val="yellow"/>
        </w:rPr>
        <w:fldChar w:fldCharType="begin"/>
      </w:r>
      <w:r w:rsidRPr="00BA6957">
        <w:rPr>
          <w:b/>
          <w:highlight w:val="yellow"/>
        </w:rPr>
        <w:instrText xml:space="preserve"> MACROBUTTON  VložitŠirokouMezeru "[VLOŽÍ ZHOTOVITEL]" </w:instrText>
      </w:r>
      <w:r w:rsidRPr="00BA6957">
        <w:rPr>
          <w:b/>
          <w:highlight w:val="yellow"/>
        </w:rPr>
        <w:fldChar w:fldCharType="end"/>
      </w:r>
    </w:p>
    <w:p w14:paraId="2FAE10BD" w14:textId="2BC6C49E" w:rsidR="00F422D3" w:rsidRPr="00B42F40" w:rsidRDefault="00F422D3" w:rsidP="00B42F40">
      <w:pPr>
        <w:pStyle w:val="Textbezodsazen"/>
        <w:spacing w:after="0"/>
      </w:pPr>
      <w:r w:rsidRPr="00B42F40">
        <w:t xml:space="preserve">se sídlem: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43C4DFA7" w14:textId="2F183205" w:rsidR="00F422D3" w:rsidRPr="00B42F40" w:rsidRDefault="00F422D3" w:rsidP="00B42F40">
      <w:pPr>
        <w:pStyle w:val="Textbezodsazen"/>
        <w:spacing w:after="0"/>
      </w:pPr>
      <w:r w:rsidRPr="00B42F40">
        <w:t xml:space="preserve">IČO: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DIČ: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w:t>
      </w:r>
    </w:p>
    <w:p w14:paraId="72C4DDF6" w14:textId="36A0E2E5" w:rsidR="00F422D3" w:rsidRPr="00B42F40" w:rsidRDefault="00F422D3" w:rsidP="00B42F40">
      <w:pPr>
        <w:pStyle w:val="Textbezodsazen"/>
        <w:spacing w:after="0"/>
        <w:jc w:val="left"/>
      </w:pPr>
      <w:r w:rsidRPr="00B42F40">
        <w:t xml:space="preserve">zapsaná v obchodním rejstříku vedeném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soudem v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w:t>
      </w:r>
    </w:p>
    <w:p w14:paraId="05840D79" w14:textId="788282E7" w:rsidR="00F422D3" w:rsidRPr="00B42F40" w:rsidRDefault="00F422D3" w:rsidP="00B42F40">
      <w:pPr>
        <w:pStyle w:val="Textbezodsazen"/>
        <w:spacing w:after="0"/>
      </w:pPr>
      <w:r w:rsidRPr="00B42F40">
        <w:t xml:space="preserve">spisová značka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36058C09" w14:textId="7690FC1A" w:rsidR="00F422D3" w:rsidRPr="00B42F40" w:rsidRDefault="00F422D3" w:rsidP="00B42F40">
      <w:pPr>
        <w:pStyle w:val="Textbezodsazen"/>
        <w:spacing w:after="0"/>
      </w:pPr>
      <w:r w:rsidRPr="00B42F40">
        <w:t xml:space="preserve">bank. spojení: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č. účtu: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0DDA0E23" w14:textId="744559B8" w:rsidR="00F422D3" w:rsidRPr="00B42F40" w:rsidRDefault="00F422D3" w:rsidP="00B42F40">
      <w:pPr>
        <w:pStyle w:val="Textbezodsazen"/>
      </w:pPr>
      <w:r w:rsidRPr="00B42F40">
        <w:t xml:space="preserve">zastoupena: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015D1887" w14:textId="77777777" w:rsidR="00F422D3" w:rsidRPr="00B42F40" w:rsidRDefault="00F422D3" w:rsidP="00B42F40">
      <w:pPr>
        <w:pStyle w:val="Textbezodsazen"/>
        <w:spacing w:after="0"/>
        <w:rPr>
          <w:rStyle w:val="Zdraznnjemn"/>
          <w:b/>
          <w:iCs w:val="0"/>
          <w:color w:val="auto"/>
        </w:rPr>
      </w:pPr>
      <w:r w:rsidRPr="00B42F40">
        <w:rPr>
          <w:rStyle w:val="Zdraznnjemn"/>
          <w:b/>
          <w:iCs w:val="0"/>
          <w:color w:val="auto"/>
        </w:rPr>
        <w:t xml:space="preserve">Korespondenční adresa: </w:t>
      </w:r>
    </w:p>
    <w:p w14:paraId="6B82B547" w14:textId="43A536B2" w:rsidR="00F422D3" w:rsidRPr="00B42F40" w:rsidRDefault="007A6E71" w:rsidP="00B42F40">
      <w:pPr>
        <w:pStyle w:val="Textbezodsazen"/>
      </w:pPr>
      <w:r w:rsidRPr="00F97DBD">
        <w:rPr>
          <w:highlight w:val="yellow"/>
        </w:rPr>
        <w:fldChar w:fldCharType="begin"/>
      </w:r>
      <w:r w:rsidRPr="00F97DBD">
        <w:rPr>
          <w:highlight w:val="yellow"/>
        </w:rPr>
        <w:instrText xml:space="preserve"> MACROBUTTON  VložitŠirokouMezeru "[VLOŽÍ ZHOTOVITEL]" </w:instrText>
      </w:r>
      <w:r w:rsidRPr="00F97DBD">
        <w:rPr>
          <w:highlight w:val="yellow"/>
        </w:rPr>
        <w:fldChar w:fldCharType="end"/>
      </w:r>
    </w:p>
    <w:p w14:paraId="10715484" w14:textId="77777777" w:rsidR="00F422D3" w:rsidRPr="00B42F40" w:rsidRDefault="00F422D3" w:rsidP="00B42F40">
      <w:pPr>
        <w:pStyle w:val="Textbezodsazen"/>
      </w:pPr>
      <w:r w:rsidRPr="00B42F40">
        <w:t>(dále jen „</w:t>
      </w:r>
      <w:r w:rsidRPr="00B42F40">
        <w:rPr>
          <w:rStyle w:val="Tun"/>
        </w:rPr>
        <w:t>Zhotovitel</w:t>
      </w:r>
      <w:r w:rsidRPr="00B42F40">
        <w:t>“)</w:t>
      </w:r>
    </w:p>
    <w:p w14:paraId="66C4045F" w14:textId="339F0CC8" w:rsidR="00F422D3" w:rsidRPr="00B42F40" w:rsidRDefault="00F422D3" w:rsidP="00B42F40">
      <w:pPr>
        <w:pStyle w:val="Textbezodsazen"/>
      </w:pPr>
      <w:r w:rsidRPr="00B42F40">
        <w:t xml:space="preserve">číslo smlouvy: </w:t>
      </w:r>
      <w:r w:rsidR="007A6E71" w:rsidRPr="007A6E71">
        <w:rPr>
          <w:b/>
          <w:highlight w:val="yellow"/>
        </w:rPr>
        <w:fldChar w:fldCharType="begin"/>
      </w:r>
      <w:r w:rsidR="007A6E71" w:rsidRPr="007A6E71">
        <w:rPr>
          <w:b/>
          <w:highlight w:val="yellow"/>
        </w:rPr>
        <w:instrText xml:space="preserve"> MACROBUTTON  VložitŠirokouMezeru "[VLOŽÍ ZHOTOVITEL]" </w:instrText>
      </w:r>
      <w:r w:rsidR="007A6E71" w:rsidRPr="007A6E71">
        <w:rPr>
          <w:b/>
          <w:highlight w:val="yellow"/>
        </w:rPr>
        <w:fldChar w:fldCharType="end"/>
      </w:r>
    </w:p>
    <w:p w14:paraId="08E8A81A" w14:textId="77777777" w:rsidR="00176814" w:rsidRDefault="00176814" w:rsidP="008063CD">
      <w:pPr>
        <w:pStyle w:val="Textbezodsazen"/>
      </w:pPr>
    </w:p>
    <w:p w14:paraId="60859D06" w14:textId="77777777" w:rsidR="008063CD" w:rsidRDefault="00F422D3" w:rsidP="008063CD">
      <w:pPr>
        <w:pStyle w:val="Textbezodsazen"/>
      </w:pPr>
      <w:r w:rsidRPr="00B42F40">
        <w:t>uzavřely tuto smlouvu (dále jen „</w:t>
      </w:r>
      <w:r w:rsidRPr="003F5723">
        <w:rPr>
          <w:rStyle w:val="Tun"/>
        </w:rPr>
        <w:t>Smlouva</w:t>
      </w:r>
      <w:r w:rsidRPr="00B42F40">
        <w:t xml:space="preserve">“) v souladu s </w:t>
      </w:r>
      <w:proofErr w:type="spellStart"/>
      <w:r w:rsidRPr="00B42F40">
        <w:t>ust</w:t>
      </w:r>
      <w:proofErr w:type="spellEnd"/>
      <w:r w:rsidRPr="00B42F40">
        <w:t>. § 2586 a násl. zákona č. 89/2012 Sb., občanský zákoník, ve znění pozdějších předpisů (dále jen „</w:t>
      </w:r>
      <w:r w:rsidRPr="003F5723">
        <w:rPr>
          <w:rStyle w:val="Tun"/>
        </w:rPr>
        <w:t>občanský zákoník</w:t>
      </w:r>
      <w:r w:rsidRPr="00B42F40">
        <w:t>“)</w:t>
      </w:r>
    </w:p>
    <w:p w14:paraId="0C549FDC" w14:textId="77777777" w:rsidR="003F5723" w:rsidRPr="003F5723" w:rsidRDefault="003F5723" w:rsidP="003F5723">
      <w:pPr>
        <w:pStyle w:val="Textbezodsazen"/>
        <w:rPr>
          <w:rStyle w:val="Tun"/>
        </w:rPr>
      </w:pPr>
      <w:r w:rsidRPr="003F5723">
        <w:rPr>
          <w:rStyle w:val="Tun"/>
        </w:rPr>
        <w:lastRenderedPageBreak/>
        <w:t>Smluvní strany, vědomy si svých závazků v této Smlouvě obsažených a s úmyslem být touto Smlouvou vázány, dohodly se na následujícím znění Smlouvy:</w:t>
      </w:r>
    </w:p>
    <w:p w14:paraId="258575AB" w14:textId="77777777" w:rsidR="003F5723" w:rsidRDefault="003F5723" w:rsidP="003F5723">
      <w:pPr>
        <w:pStyle w:val="Nadpis1-1"/>
      </w:pPr>
      <w:r>
        <w:t>ÚVODNÍ USTANOVENÍ</w:t>
      </w:r>
    </w:p>
    <w:p w14:paraId="0BFFEFB0" w14:textId="77777777" w:rsidR="003F5723" w:rsidRDefault="003F5723" w:rsidP="003F5723">
      <w:pPr>
        <w:pStyle w:val="Text1-1"/>
      </w:pPr>
      <w:r>
        <w:t>Objednatel prohlašuje, že je státní organizací, která vznikla k 1. 1. 2003 na základě zákona č. 77/2002 Sb., o akciové společnosti České dráhy, státní organizaci Správa železni</w:t>
      </w:r>
      <w:r w:rsidR="005A0DD7">
        <w:t>c</w:t>
      </w:r>
      <w:r>
        <w:t>, ve znění pozdějších předp</w:t>
      </w:r>
      <w:r w:rsidR="008063CD">
        <w:t>isů, splňuje veškeré podmínky a </w:t>
      </w:r>
      <w:r>
        <w:t>požadavky v této Smlouvě stanovené a je oprávněn tuto Smlouvu uzavřít a řádně plnit povinnosti v ní obsažené.</w:t>
      </w:r>
    </w:p>
    <w:p w14:paraId="753CF579" w14:textId="77777777" w:rsidR="003F5723" w:rsidRDefault="003F5723" w:rsidP="003F5723">
      <w:pPr>
        <w:pStyle w:val="Text1-1"/>
      </w:pPr>
      <w:r>
        <w:t>Zhotovitel prohlašuje, že splňuje veškeré podmínky a požadavky v této Smlouvě stanovené a je oprávněn tuto Smlouvu uzavřít a řádně plnit povinnosti v ní obsažené.</w:t>
      </w:r>
    </w:p>
    <w:p w14:paraId="3EA22C00" w14:textId="1AF3B6A7" w:rsidR="003F5723" w:rsidRDefault="003F5723" w:rsidP="003F5723">
      <w:pPr>
        <w:pStyle w:val="Text1-1"/>
      </w:pPr>
      <w:r>
        <w:t>Zhotovitel dále prohlašuje, že ke dni uzavření této Smlouvy není vůči němu vedeno řízení dle zákona č. 182/2006 Sb., o úpadku a způsobech jeho řešení (insolvenční zákon), ve znění pozdějších předpisů a zavazuje se Objednatele bezodkladně informovat o všech skutečnostech o hrozícím úpadku, popř. o prohlášení úpadku jeho společnosti, stejně jako o změnách v jeho kvalifikaci, kterou prokázal v rámci své nabídky na plnění Veřejné zakázky v dále uvedeném smyslu.</w:t>
      </w:r>
    </w:p>
    <w:p w14:paraId="6E7EDE61" w14:textId="0CCE321B" w:rsidR="003F5723" w:rsidRDefault="003F5723" w:rsidP="003F5723">
      <w:pPr>
        <w:pStyle w:val="Text1-1"/>
      </w:pPr>
      <w:r>
        <w:t xml:space="preserve">Zhotovitel dále prohlašuje, že se ke dni uzavření této Smlouvy řádně seznámil se všemi Interními předpisy Objednatele, které se týkají předmětného </w:t>
      </w:r>
      <w:r w:rsidR="00546383">
        <w:t>d</w:t>
      </w:r>
      <w:r>
        <w:t>íla, které jsou vymezeny v</w:t>
      </w:r>
      <w:r w:rsidR="001655E3">
        <w:t> Z</w:t>
      </w:r>
      <w:r w:rsidR="008D4E12">
        <w:t>adávací</w:t>
      </w:r>
      <w:r w:rsidR="001655E3">
        <w:t xml:space="preserve"> dokumentaci</w:t>
      </w:r>
      <w:r>
        <w:t>.</w:t>
      </w:r>
    </w:p>
    <w:p w14:paraId="14261C0A" w14:textId="77777777" w:rsidR="003F5723" w:rsidRDefault="003F5723" w:rsidP="003F5723">
      <w:pPr>
        <w:pStyle w:val="Text1-1"/>
      </w:pPr>
      <w:r>
        <w:t>Pojmy s velkým počátečním písmenem, které nejsou definovány v této Smlouvě, mají význam uvedený v obchodních podmínkách, které tvoří Přílohu č. 2 této Smlouvy (dále jen „</w:t>
      </w:r>
      <w:r w:rsidRPr="003F5723">
        <w:rPr>
          <w:rStyle w:val="Tun"/>
        </w:rPr>
        <w:t>Obchodní podmínky</w:t>
      </w:r>
      <w:r>
        <w:t>“).</w:t>
      </w:r>
    </w:p>
    <w:p w14:paraId="150E5539" w14:textId="77777777" w:rsidR="003F5723" w:rsidRDefault="003F5723" w:rsidP="003F5723">
      <w:pPr>
        <w:pStyle w:val="Nadpis1-1"/>
      </w:pPr>
      <w:r>
        <w:t>ÚČEL SMLOUVY</w:t>
      </w:r>
    </w:p>
    <w:p w14:paraId="61E817EA" w14:textId="22177866" w:rsidR="003F5723" w:rsidRDefault="003F5723" w:rsidP="003F5723">
      <w:pPr>
        <w:pStyle w:val="Text1-1"/>
      </w:pPr>
      <w:r>
        <w:t xml:space="preserve">Objednatel </w:t>
      </w:r>
      <w:r w:rsidRPr="00176814">
        <w:t xml:space="preserve">oznámil </w:t>
      </w:r>
      <w:r w:rsidR="0093167D">
        <w:t xml:space="preserve">uveřejněním oznámení o zahájení zadávacího řízení – veřejné služby ve Věstníku veřejných zakázek </w:t>
      </w:r>
      <w:r w:rsidR="00176814" w:rsidRPr="00176814">
        <w:t xml:space="preserve">dne </w:t>
      </w:r>
      <w:r w:rsidR="00160E18" w:rsidRPr="00131DBB">
        <w:rPr>
          <w:highlight w:val="green"/>
        </w:rPr>
        <w:fldChar w:fldCharType="begin"/>
      </w:r>
      <w:r w:rsidR="00160E18" w:rsidRPr="00131DBB">
        <w:rPr>
          <w:highlight w:val="green"/>
        </w:rPr>
        <w:instrText xml:space="preserve"> MACROBUTTON  VložitŠirokouMezeru "[VLOŽÍ OBJEDNATEL]" </w:instrText>
      </w:r>
      <w:r w:rsidR="00160E18" w:rsidRPr="00131DBB">
        <w:rPr>
          <w:highlight w:val="green"/>
        </w:rPr>
        <w:fldChar w:fldCharType="end"/>
      </w:r>
      <w:r w:rsidR="0093167D" w:rsidRPr="0093167D">
        <w:t xml:space="preserve"> </w:t>
      </w:r>
      <w:r w:rsidR="0093167D">
        <w:t>pod evidenčním číslem</w:t>
      </w:r>
      <w:r w:rsidR="0093167D" w:rsidRPr="00176814">
        <w:t xml:space="preserve"> </w:t>
      </w:r>
      <w:r w:rsidR="0093167D" w:rsidRPr="00131DBB">
        <w:rPr>
          <w:highlight w:val="green"/>
        </w:rPr>
        <w:fldChar w:fldCharType="begin"/>
      </w:r>
      <w:r w:rsidR="0093167D" w:rsidRPr="00131DBB">
        <w:rPr>
          <w:highlight w:val="green"/>
        </w:rPr>
        <w:instrText xml:space="preserve"> MACROBUTTON  VložitŠirokouMezeru "[VLOŽÍ OBJEDNATEL]" </w:instrText>
      </w:r>
      <w:r w:rsidR="0093167D" w:rsidRPr="00131DBB">
        <w:rPr>
          <w:highlight w:val="green"/>
        </w:rPr>
        <w:fldChar w:fldCharType="end"/>
      </w:r>
      <w:r w:rsidR="0093167D">
        <w:t xml:space="preserve"> </w:t>
      </w:r>
      <w:r w:rsidR="00176814" w:rsidRPr="00176814">
        <w:t xml:space="preserve">svůj úmysl zadat veřejnou zakázku s názvem </w:t>
      </w:r>
      <w:r w:rsidRPr="000C3875">
        <w:rPr>
          <w:b/>
          <w:bCs/>
        </w:rPr>
        <w:t>„</w:t>
      </w:r>
      <w:r w:rsidR="000C3875" w:rsidRPr="000C3875">
        <w:rPr>
          <w:b/>
          <w:bCs/>
        </w:rPr>
        <w:t xml:space="preserve">Modernizace trati Brno-Přerov, 4. stavba </w:t>
      </w:r>
      <w:proofErr w:type="gramStart"/>
      <w:r w:rsidR="000C3875" w:rsidRPr="000C3875">
        <w:rPr>
          <w:b/>
          <w:bCs/>
        </w:rPr>
        <w:t>Nezamyslice - Kojetín</w:t>
      </w:r>
      <w:proofErr w:type="gramEnd"/>
      <w:r w:rsidRPr="000C3875">
        <w:rPr>
          <w:b/>
          <w:bCs/>
        </w:rPr>
        <w:t>“</w:t>
      </w:r>
      <w:r w:rsidRPr="00176814">
        <w:t xml:space="preserve"> (dále jen „</w:t>
      </w:r>
      <w:r w:rsidRPr="00176814">
        <w:rPr>
          <w:rStyle w:val="Tun"/>
        </w:rPr>
        <w:t>Veřejná zakázka</w:t>
      </w:r>
      <w:r w:rsidRPr="00176814">
        <w:t>“). Na základě tohoto zadávacího řízení byla pro plnění Veřejné zakázky vybrána jako</w:t>
      </w:r>
      <w:r>
        <w:t xml:space="preserve"> ekonomicky nejvýhodnější nabídka Zhotovitele (dále jen „</w:t>
      </w:r>
      <w:r w:rsidRPr="003F5723">
        <w:rPr>
          <w:rStyle w:val="Tun"/>
        </w:rPr>
        <w:t>Nabídka</w:t>
      </w:r>
      <w:r>
        <w:t>“).</w:t>
      </w:r>
    </w:p>
    <w:p w14:paraId="1FEA4C4B" w14:textId="77777777" w:rsidR="003F5723" w:rsidRDefault="003F5723" w:rsidP="003F5723">
      <w:pPr>
        <w:pStyle w:val="Text1-1"/>
      </w:pPr>
      <w:r>
        <w:t>Účelem této Smlouvy je realizace předmětu plnění Veřejné zakázky dle zadávací dokumentace Veřejné zakázky (dále jen „</w:t>
      </w:r>
      <w:r w:rsidRPr="003F5723">
        <w:rPr>
          <w:rStyle w:val="Tun"/>
        </w:rPr>
        <w:t>Zadávací dokumentace</w:t>
      </w:r>
      <w:r>
        <w:t>“) a stanovení způsobu a podmínek její realizace pro Objednatele.</w:t>
      </w:r>
    </w:p>
    <w:p w14:paraId="7A7D9C61" w14:textId="77777777" w:rsidR="003F5723" w:rsidRDefault="003F5723" w:rsidP="003F5723">
      <w:pPr>
        <w:pStyle w:val="Text1-1"/>
      </w:pPr>
      <w:r>
        <w:t>Zhotovitel touto Smlouvou garantuje Objednateli splnění předmětu Veřejné zakázky a všech z toho vyplývajících podmínek a povinností podle Zadávací dokumentace a Nabídky Zhotovitele. Tato garance je nadřazena ostatním podmínkám a garancím uvedeným v této Smlouvě. Pro vyloučení jakýchkoliv pochybností to znamená, že:</w:t>
      </w:r>
    </w:p>
    <w:p w14:paraId="3FE52BDA" w14:textId="77777777" w:rsidR="003F5723" w:rsidRDefault="003F5723" w:rsidP="003F5723">
      <w:pPr>
        <w:pStyle w:val="Text1-2"/>
      </w:pPr>
      <w:r>
        <w:t>v případě jakékoliv nejistoty ohledně výkladu ustanovení této Smlouvy budou tato ustanovení vykládána tak, aby v co nejširší míře zohledňovala účel Veřejné zakázky vyjádřený Zadávací dokumentací,</w:t>
      </w:r>
    </w:p>
    <w:p w14:paraId="55D0125A" w14:textId="77777777" w:rsidR="003F5723" w:rsidRDefault="003F5723" w:rsidP="003F5723">
      <w:pPr>
        <w:pStyle w:val="Text1-2"/>
      </w:pPr>
      <w:r>
        <w:t>v případě chybějících ustanovení této Smlouvy budou použita dostatečně konkrétní ustanovení Zadávací dokumentace nebo Nabídky Zhotovitele,</w:t>
      </w:r>
    </w:p>
    <w:p w14:paraId="2A5CDD77" w14:textId="77777777" w:rsidR="003F5723" w:rsidRDefault="003F5723" w:rsidP="003F5723">
      <w:pPr>
        <w:pStyle w:val="Text1-2"/>
      </w:pPr>
      <w:r>
        <w:t>Zhotovitel je vázán svou Nabídkou předloženou Objednateli v rámci zadávacího řízení na zadání Veřejné zakázky, která se pro úpravu vzájemných vztahů vyplývajících z této Smlouvy použije subsidiárně.</w:t>
      </w:r>
    </w:p>
    <w:p w14:paraId="62B71F86" w14:textId="241893F7" w:rsidR="005644C6" w:rsidRDefault="005644C6" w:rsidP="005644C6">
      <w:pPr>
        <w:pStyle w:val="Text1-1"/>
      </w:pPr>
      <w:r>
        <w:t>Zhotovitel prohlašuje, že:</w:t>
      </w:r>
    </w:p>
    <w:p w14:paraId="5FC67397" w14:textId="0A7AEB0A" w:rsidR="005644C6" w:rsidRDefault="005644C6" w:rsidP="005644C6">
      <w:pPr>
        <w:pStyle w:val="Text1-1"/>
        <w:numPr>
          <w:ilvl w:val="1"/>
          <w:numId w:val="43"/>
        </w:numPr>
        <w:ind w:left="1474" w:hanging="737"/>
      </w:pPr>
      <w:r w:rsidRPr="005851EA">
        <w:t xml:space="preserve">se náležitě seznámil se všemi podklady, které byly součástí </w:t>
      </w:r>
      <w:r>
        <w:t>Z</w:t>
      </w:r>
      <w:r w:rsidRPr="005851EA">
        <w:t>adávací dokumentace</w:t>
      </w:r>
      <w:r>
        <w:t>;</w:t>
      </w:r>
    </w:p>
    <w:p w14:paraId="4697586B" w14:textId="1604ECD3" w:rsidR="005644C6" w:rsidRDefault="005644C6" w:rsidP="005644C6">
      <w:pPr>
        <w:pStyle w:val="Text1-1"/>
        <w:numPr>
          <w:ilvl w:val="1"/>
          <w:numId w:val="43"/>
        </w:numPr>
        <w:ind w:left="1474" w:hanging="737"/>
      </w:pPr>
      <w:r w:rsidRPr="005851EA">
        <w:t>je odborně způsobilý ke splnění všech svých závazků podle Smlouvy</w:t>
      </w:r>
      <w:r>
        <w:t>;</w:t>
      </w:r>
    </w:p>
    <w:p w14:paraId="472AD8BB" w14:textId="13726FEB" w:rsidR="005644C6" w:rsidRDefault="005644C6" w:rsidP="005644C6">
      <w:pPr>
        <w:pStyle w:val="Text1-1"/>
        <w:numPr>
          <w:ilvl w:val="1"/>
          <w:numId w:val="43"/>
        </w:numPr>
        <w:ind w:left="1474" w:hanging="737"/>
      </w:pPr>
      <w:r w:rsidRPr="005851EA">
        <w:lastRenderedPageBreak/>
        <w:t>se detailně seznámil s rozsahem a povahou předmětu plnění, že jsou mu známy veškeré relevantní technické, kvalitativní a jiné podmínky nezbytné k realizaci předmětu plnění, a že disponuje takovými kapacitami a odbornými znalostmi, které jsou nezbytné pro realizaci předmětu plnění za dohodnuté smluvní ceny uvedené ve Smlouvě, a to rovněž ve vazbě na jím prokázanou kvalifikaci pro plnění Veřejné zakázky</w:t>
      </w:r>
      <w:r>
        <w:t>;</w:t>
      </w:r>
    </w:p>
    <w:p w14:paraId="33A1066F" w14:textId="0D7D9945" w:rsidR="005644C6" w:rsidRDefault="005644C6" w:rsidP="005644C6">
      <w:pPr>
        <w:pStyle w:val="Text1-1"/>
        <w:numPr>
          <w:ilvl w:val="1"/>
          <w:numId w:val="43"/>
        </w:numPr>
        <w:ind w:left="1474" w:hanging="737"/>
      </w:pPr>
      <w:r w:rsidRPr="000D0CAD">
        <w:t>je držitelem oprávnění či povolení k provádění archeologických výzkumů v</w:t>
      </w:r>
      <w:r w:rsidR="000F7CC3">
        <w:t> </w:t>
      </w:r>
      <w:r w:rsidRPr="000D0CAD">
        <w:t xml:space="preserve">souladu se zákonem č. 20/1987 Sb., o státní památkové péči, ve znění pozdějších předpisů; případně v případě zahraničního </w:t>
      </w:r>
      <w:r w:rsidR="00FA2503">
        <w:t xml:space="preserve">dodavatele </w:t>
      </w:r>
      <w:r w:rsidRPr="000D0CAD">
        <w:t>splňuje podmínky dle §21a zákona č. 20/1987 Sb., o státní památkové péči, ve znění pozdějších předpisů</w:t>
      </w:r>
      <w:r>
        <w:t>;</w:t>
      </w:r>
    </w:p>
    <w:p w14:paraId="387B409F" w14:textId="4D126528" w:rsidR="005644C6" w:rsidRDefault="005644C6" w:rsidP="007739D8">
      <w:pPr>
        <w:pStyle w:val="Text1-1"/>
        <w:numPr>
          <w:ilvl w:val="1"/>
          <w:numId w:val="43"/>
        </w:numPr>
        <w:ind w:left="1474" w:hanging="737"/>
      </w:pPr>
      <w:r w:rsidRPr="000D0CAD">
        <w:t>má uzavřenou platnou dohodu s Akademií věd ČR o rozsahu a podmínkách provádění archeologických výzkumů v dané lokalitě (viz čl. 3.</w:t>
      </w:r>
      <w:r w:rsidR="001655E3">
        <w:t>10</w:t>
      </w:r>
      <w:r w:rsidRPr="000D0CAD">
        <w:t xml:space="preserve"> Smlouvy) </w:t>
      </w:r>
      <w:r w:rsidR="001655E3">
        <w:t>po</w:t>
      </w:r>
      <w:r w:rsidRPr="000D0CAD">
        <w:t xml:space="preserve">dle </w:t>
      </w:r>
      <w:bookmarkStart w:id="0" w:name="_Hlk168577896"/>
      <w:r w:rsidRPr="000D0CAD">
        <w:t xml:space="preserve">§ 21 odst. 2 zákona č. 20/1987 Sb., o státní památkové péči, ve znění pozdějších předpisů, případně v případě zahraničního </w:t>
      </w:r>
      <w:r w:rsidR="00FA2503">
        <w:t xml:space="preserve">dodavatele </w:t>
      </w:r>
      <w:r w:rsidRPr="000D0CAD">
        <w:t>splňuje podmínky dle §</w:t>
      </w:r>
      <w:r w:rsidR="00FA2503">
        <w:t> </w:t>
      </w:r>
      <w:r w:rsidRPr="000D0CAD">
        <w:t>21a zákona č. 20/1987 Sb., o státní památkové péči, ve znění pozdějších předpisů</w:t>
      </w:r>
      <w:bookmarkEnd w:id="0"/>
      <w:r>
        <w:t>.</w:t>
      </w:r>
    </w:p>
    <w:p w14:paraId="47A8DEBE" w14:textId="77777777" w:rsidR="003F5723" w:rsidRDefault="003F5723" w:rsidP="003F5723">
      <w:pPr>
        <w:pStyle w:val="Nadpis1-1"/>
      </w:pPr>
      <w:r>
        <w:t>PŘEDMĚT, CENA A HARMONOGRAM PLNĚNÍ SMLOUVY</w:t>
      </w:r>
    </w:p>
    <w:p w14:paraId="347607ED" w14:textId="73BDC85D" w:rsidR="003F5723" w:rsidRDefault="003F5723" w:rsidP="003F5723">
      <w:pPr>
        <w:pStyle w:val="Text1-1"/>
      </w:pPr>
      <w:r>
        <w:t xml:space="preserve">Zhotovitel se zavazuje v souladu s touto Smlouvou provést </w:t>
      </w:r>
      <w:r w:rsidR="00546383">
        <w:t>d</w:t>
      </w:r>
      <w:r>
        <w:t>ílo</w:t>
      </w:r>
      <w:r w:rsidR="00C83E0E">
        <w:t>, jehož předmětem je poskytnutí služeb</w:t>
      </w:r>
      <w:r>
        <w:t xml:space="preserve"> spočívající</w:t>
      </w:r>
      <w:r w:rsidR="00C83E0E">
        <w:t>ch</w:t>
      </w:r>
      <w:r>
        <w:t xml:space="preserve"> v</w:t>
      </w:r>
      <w:r w:rsidR="004A4084">
        <w:t xml:space="preserve"> provedení Záchranného archeologického výzkumu </w:t>
      </w:r>
      <w:r w:rsidR="00826A22">
        <w:t>(dále jen „</w:t>
      </w:r>
      <w:r w:rsidR="00826A22" w:rsidRPr="007739D8">
        <w:rPr>
          <w:b/>
          <w:bCs/>
        </w:rPr>
        <w:t>ZAV</w:t>
      </w:r>
      <w:r w:rsidR="00826A22">
        <w:t>“)</w:t>
      </w:r>
      <w:r w:rsidR="000737DD">
        <w:t xml:space="preserve"> </w:t>
      </w:r>
      <w:r w:rsidR="000737DD">
        <w:rPr>
          <w:bCs/>
          <w:szCs w:val="24"/>
        </w:rPr>
        <w:t>na území s archeologickými nálezy v místě budoucí stavby dráhy</w:t>
      </w:r>
      <w:r w:rsidR="00313C48">
        <w:rPr>
          <w:bCs/>
          <w:szCs w:val="24"/>
        </w:rPr>
        <w:t xml:space="preserve"> </w:t>
      </w:r>
      <w:r w:rsidR="004A4084">
        <w:t>„Modernizace trati Brno – Přerov, 4. stavba Nezamyslice – Kojetín“</w:t>
      </w:r>
      <w:r w:rsidR="000F7CC3">
        <w:t>,</w:t>
      </w:r>
      <w:r w:rsidR="00C83E0E">
        <w:t xml:space="preserve"> </w:t>
      </w:r>
      <w:r w:rsidR="00964369">
        <w:t>dle specifikace uvedené v </w:t>
      </w:r>
      <w:r>
        <w:t xml:space="preserve">Příloze č. 1 této Smlouvy </w:t>
      </w:r>
      <w:r w:rsidR="00826A22">
        <w:t>(dále jen „</w:t>
      </w:r>
      <w:r w:rsidR="00826A22" w:rsidRPr="0015278F">
        <w:rPr>
          <w:b/>
          <w:bCs/>
        </w:rPr>
        <w:t>Služby</w:t>
      </w:r>
      <w:r w:rsidR="00826A22">
        <w:t>“)</w:t>
      </w:r>
      <w:r w:rsidR="00CB7AC2">
        <w:t>,</w:t>
      </w:r>
      <w:r w:rsidR="00826A22">
        <w:t xml:space="preserve"> </w:t>
      </w:r>
      <w:r>
        <w:t>a předat jej Objednateli</w:t>
      </w:r>
      <w:r w:rsidR="00546383">
        <w:t xml:space="preserve"> (dále jen „</w:t>
      </w:r>
      <w:r w:rsidR="00546383" w:rsidRPr="00546383">
        <w:rPr>
          <w:b/>
        </w:rPr>
        <w:t>Dílo</w:t>
      </w:r>
      <w:r w:rsidR="00546383">
        <w:t>“)</w:t>
      </w:r>
      <w:r>
        <w:t>.</w:t>
      </w:r>
    </w:p>
    <w:p w14:paraId="2F1ACDF7" w14:textId="77777777" w:rsidR="003F5723" w:rsidRDefault="003F5723" w:rsidP="003F5723">
      <w:pPr>
        <w:pStyle w:val="Text1-1"/>
      </w:pPr>
      <w:r>
        <w:t xml:space="preserve">Objednatel se zavazuje Zhotoviteli poskytnout </w:t>
      </w:r>
      <w:r w:rsidR="00964369">
        <w:t>veškerou nezbytnou součinnost k provedení Díla.</w:t>
      </w:r>
    </w:p>
    <w:p w14:paraId="325C3F6B" w14:textId="77777777" w:rsidR="003F5723" w:rsidRDefault="003F5723" w:rsidP="003F5723">
      <w:pPr>
        <w:pStyle w:val="Text1-1"/>
      </w:pPr>
      <w:r>
        <w:t>Objednatel se zavazuje řádně provedené Dílo převzít a zaplatit Zhotoviteli za podmínek stanovených touto Smlou</w:t>
      </w:r>
      <w:r w:rsidR="00964369">
        <w:t xml:space="preserve">vou celkovou Cenu Díla, </w:t>
      </w:r>
      <w:r w:rsidR="00DD5F8B">
        <w:t xml:space="preserve">jak je stanovena v </w:t>
      </w:r>
      <w:r>
        <w:t>Přílo</w:t>
      </w:r>
      <w:r w:rsidR="00DD5F8B">
        <w:t>ze</w:t>
      </w:r>
      <w:r>
        <w:t xml:space="preserve"> č. 4 této Smlouvy, přičemž celková Cena Díla je:</w:t>
      </w:r>
    </w:p>
    <w:p w14:paraId="17F9B8AD" w14:textId="63F73B7B" w:rsidR="003F5723" w:rsidRPr="003F5723" w:rsidRDefault="003F5723" w:rsidP="003F5723">
      <w:pPr>
        <w:pStyle w:val="Textbezslovn"/>
        <w:rPr>
          <w:rStyle w:val="Tun"/>
        </w:rPr>
      </w:pPr>
      <w:r>
        <w:t xml:space="preserve">Cena Díla bez DPH: </w:t>
      </w:r>
      <w:r w:rsidR="00160E18" w:rsidRPr="00160E18">
        <w:rPr>
          <w:b/>
          <w:highlight w:val="yellow"/>
        </w:rPr>
        <w:fldChar w:fldCharType="begin"/>
      </w:r>
      <w:r w:rsidR="00160E18" w:rsidRPr="00160E18">
        <w:rPr>
          <w:b/>
          <w:highlight w:val="yellow"/>
        </w:rPr>
        <w:instrText xml:space="preserve"> MACROBUTTON  VložitŠirokouMezeru "[VLOŽÍ ZHOTOVITEL]" </w:instrText>
      </w:r>
      <w:r w:rsidR="00160E18" w:rsidRPr="00160E18">
        <w:rPr>
          <w:b/>
          <w:highlight w:val="yellow"/>
        </w:rPr>
        <w:fldChar w:fldCharType="end"/>
      </w:r>
      <w:r w:rsidRPr="003F5723">
        <w:rPr>
          <w:rStyle w:val="Tun"/>
        </w:rPr>
        <w:t>Kč</w:t>
      </w:r>
    </w:p>
    <w:p w14:paraId="622E7F4A" w14:textId="44D1B4AB" w:rsidR="003F5723" w:rsidRDefault="003F5723" w:rsidP="003F5723">
      <w:pPr>
        <w:pStyle w:val="Textbezslovn"/>
        <w:rPr>
          <w:rStyle w:val="Tun"/>
        </w:rPr>
      </w:pPr>
      <w:r>
        <w:t xml:space="preserve">slovy: </w:t>
      </w:r>
      <w:r w:rsidR="00160E18" w:rsidRPr="00160E18">
        <w:rPr>
          <w:b/>
          <w:highlight w:val="yellow"/>
        </w:rPr>
        <w:fldChar w:fldCharType="begin"/>
      </w:r>
      <w:r w:rsidR="00160E18" w:rsidRPr="00160E18">
        <w:rPr>
          <w:b/>
          <w:highlight w:val="yellow"/>
        </w:rPr>
        <w:instrText xml:space="preserve"> MACROBUTTON  VložitŠirokouMezeru "[VLOŽÍ ZHOTOVITEL]" </w:instrText>
      </w:r>
      <w:r w:rsidR="00160E18" w:rsidRPr="00160E18">
        <w:rPr>
          <w:b/>
          <w:highlight w:val="yellow"/>
        </w:rPr>
        <w:fldChar w:fldCharType="end"/>
      </w:r>
      <w:r w:rsidRPr="003F5723">
        <w:rPr>
          <w:rStyle w:val="Tun"/>
        </w:rPr>
        <w:t>korun českých</w:t>
      </w:r>
    </w:p>
    <w:p w14:paraId="5F8EC638" w14:textId="0974231F" w:rsidR="00BE1950" w:rsidRPr="00260611" w:rsidRDefault="00BE1950" w:rsidP="00260611">
      <w:pPr>
        <w:pStyle w:val="Text1-1"/>
        <w:rPr>
          <w:rStyle w:val="Tun"/>
          <w:b w:val="0"/>
        </w:rPr>
      </w:pPr>
      <w:r w:rsidRPr="00260611">
        <w:t>V případě, že si Objednatel v čl. 4.9 Smlouvy vyhradil možnost změny množství odebíraných Služeb ve smyslu ust</w:t>
      </w:r>
      <w:r w:rsidR="000F7CC3">
        <w:t>anovení</w:t>
      </w:r>
      <w:r w:rsidRPr="00260611">
        <w:t xml:space="preserve"> § 100 odst. 1 </w:t>
      </w:r>
      <w:r w:rsidR="000F7CC3">
        <w:t>zákona č. 134/2016 Sb., o zadávání veřejných zakázek (dále jen „</w:t>
      </w:r>
      <w:r w:rsidRPr="000F7CC3">
        <w:rPr>
          <w:b/>
          <w:bCs/>
        </w:rPr>
        <w:t>ZZVZ</w:t>
      </w:r>
      <w:r w:rsidR="000F7CC3">
        <w:t>“)</w:t>
      </w:r>
      <w:r w:rsidRPr="00260611">
        <w:t>, je Objednatel povinen uhradit pouze skutečně odebrané Služby.</w:t>
      </w:r>
    </w:p>
    <w:p w14:paraId="2CD62DCC" w14:textId="00E5BAA3" w:rsidR="003F5723" w:rsidRDefault="003F5723" w:rsidP="003F5723">
      <w:pPr>
        <w:pStyle w:val="Text1-1"/>
      </w:pPr>
      <w:r>
        <w:t xml:space="preserve">Smluvní strany se dohodly, že stane-li se Zhotovitel nespolehlivým plátcem, ve smyslu </w:t>
      </w:r>
      <w:proofErr w:type="spellStart"/>
      <w:r>
        <w:t>ust</w:t>
      </w:r>
      <w:proofErr w:type="spellEnd"/>
      <w:r>
        <w:t xml:space="preserve">. § 106a zákona č. 235/2004 Sb., o dani z přidané hodnoty, ve znění pozdějších předpisů, nebo daňový doklad Zhotovitele bude obsahovat číslo bankovního účtu, na který má být plněno, aniž by bylo uvedeno ve veřejném registru spolehlivých účtů, vedeném správcem daně, je Objednatel oprávněn z finančního plnění uhradit DPH přímo místně a věcně příslušnému správci daně Zhotovitele. </w:t>
      </w:r>
    </w:p>
    <w:p w14:paraId="2FA7C4E0" w14:textId="77777777" w:rsidR="003F5723" w:rsidRDefault="003F5723" w:rsidP="003F5723">
      <w:pPr>
        <w:pStyle w:val="Text1-1"/>
      </w:pPr>
      <w:r>
        <w:t>Zhotovitel se v souladu se svou Nabídkou zavazuje dokončit a předat Objednateli Dílo nebo jeho jednotlivé části v termínech uvedených v harmonogramu obsažené</w:t>
      </w:r>
      <w:r w:rsidR="00964369">
        <w:t>m v </w:t>
      </w:r>
      <w:r>
        <w:t>Příloze č. 5 této Smlouvy (dále jen „</w:t>
      </w:r>
      <w:r w:rsidRPr="007B3D58">
        <w:rPr>
          <w:b/>
        </w:rPr>
        <w:t>Harmonogram plnění</w:t>
      </w:r>
      <w:r>
        <w:t>“).</w:t>
      </w:r>
    </w:p>
    <w:p w14:paraId="52389014" w14:textId="5E137619" w:rsidR="003F5723" w:rsidRDefault="003F5723" w:rsidP="003F5723">
      <w:pPr>
        <w:pStyle w:val="Text1-1"/>
      </w:pPr>
      <w:r>
        <w:t>Práva a povinnosti smluvních stran se řídí touto S</w:t>
      </w:r>
      <w:r w:rsidR="00964369">
        <w:t>mlouvou včetně jejích příloh. V </w:t>
      </w:r>
      <w:r>
        <w:t>případě jakéhokoliv rozporu mezi textem této Smlouvy a textem jejích příloh se použije zvláštní úprava obsažená v textu této Smlouvy</w:t>
      </w:r>
      <w:r w:rsidR="00F95AF5">
        <w:t>. V případě jakéhokoliv rozporu mezi textem jednotlivých příloh platí</w:t>
      </w:r>
      <w:r w:rsidR="00BE1950">
        <w:t>, ž</w:t>
      </w:r>
      <w:r w:rsidR="00F95AF5">
        <w:t>e</w:t>
      </w:r>
      <w:r w:rsidR="00BE1950">
        <w:t xml:space="preserve"> znění příloh č. 1, 4 a 5 má přednost před zněním Příloh č. 2 a 3</w:t>
      </w:r>
      <w:r>
        <w:t>.</w:t>
      </w:r>
    </w:p>
    <w:p w14:paraId="5EFC2CC6" w14:textId="77777777" w:rsidR="003F5723" w:rsidRDefault="003F5723" w:rsidP="003F5723">
      <w:pPr>
        <w:pStyle w:val="Text1-1"/>
      </w:pPr>
      <w:r>
        <w:t xml:space="preserve">Smluvní strany se dohodly, že Zhotovitel na sebe přebírá nebezpečí změny okolností ve smyslu </w:t>
      </w:r>
      <w:proofErr w:type="spellStart"/>
      <w:r>
        <w:t>ust</w:t>
      </w:r>
      <w:proofErr w:type="spellEnd"/>
      <w:r>
        <w:t xml:space="preserve">. § 1765 odst. 2 a § 2620 odst. 2 občanského zákoníku. Tzn., že Zhotoviteli </w:t>
      </w:r>
      <w:r>
        <w:lastRenderedPageBreak/>
        <w:t>nevznikne vůči Objednateli při změně okolností práv</w:t>
      </w:r>
      <w:r w:rsidR="00964369">
        <w:t>o domáhat se obnovení jednání o </w:t>
      </w:r>
      <w:r>
        <w:t>Smlouvě ani zvýšení Ceny za Dílo ani zrušení Smlouvy.</w:t>
      </w:r>
    </w:p>
    <w:p w14:paraId="0B4E9C26" w14:textId="77777777" w:rsidR="003F5723" w:rsidRDefault="003F5723" w:rsidP="003F5723">
      <w:pPr>
        <w:pStyle w:val="Text1-1"/>
      </w:pPr>
      <w:proofErr w:type="spellStart"/>
      <w:r>
        <w:t>Ust</w:t>
      </w:r>
      <w:proofErr w:type="spellEnd"/>
      <w:r>
        <w:t>. § 2605 odst. 1 občanského zákoníku se nepoužije. Dílo je provedeno tehdy, je-li dokončeno řádně a včas a Objednatelem převzato sjednaným způsobem.</w:t>
      </w:r>
    </w:p>
    <w:p w14:paraId="61C906B7" w14:textId="5BBF68FF" w:rsidR="003F5723" w:rsidRPr="00DD5F8B" w:rsidRDefault="003F5723" w:rsidP="003F5723">
      <w:pPr>
        <w:pStyle w:val="Text1-1"/>
      </w:pPr>
      <w:r w:rsidRPr="00DD5F8B">
        <w:t xml:space="preserve">Místem plnění je Stavební správa </w:t>
      </w:r>
      <w:r w:rsidR="00DD5F8B" w:rsidRPr="00DD5F8B">
        <w:t xml:space="preserve">východ, Nerudova </w:t>
      </w:r>
      <w:r w:rsidR="00BA7A50">
        <w:t>773/</w:t>
      </w:r>
      <w:r w:rsidR="00DD5F8B" w:rsidRPr="00DD5F8B">
        <w:t>1, 779 00 Olomouc.</w:t>
      </w:r>
      <w:r w:rsidR="00DD5F8B">
        <w:t xml:space="preserve"> </w:t>
      </w:r>
      <w:r w:rsidR="00C83E0E">
        <w:t xml:space="preserve">Místem výkonu </w:t>
      </w:r>
      <w:r w:rsidR="00826A22">
        <w:t xml:space="preserve">terénní části ZAV je </w:t>
      </w:r>
      <w:r w:rsidR="00F9504A">
        <w:t xml:space="preserve">místo </w:t>
      </w:r>
      <w:r w:rsidR="00826A22">
        <w:t xml:space="preserve">budoucí </w:t>
      </w:r>
      <w:r w:rsidR="00F9504A">
        <w:t xml:space="preserve">stavby </w:t>
      </w:r>
      <w:r w:rsidR="00826A22">
        <w:t xml:space="preserve">dráhy </w:t>
      </w:r>
      <w:r w:rsidR="00F9504A">
        <w:t xml:space="preserve">„Modernizace trati Brno – Přerov, 4. stavba </w:t>
      </w:r>
      <w:r w:rsidR="00826A22">
        <w:t>Nezamyslice – Kojetín</w:t>
      </w:r>
      <w:r w:rsidR="00F9504A">
        <w:t>“</w:t>
      </w:r>
      <w:r w:rsidR="00826A22">
        <w:t>.</w:t>
      </w:r>
    </w:p>
    <w:p w14:paraId="78137B0F" w14:textId="77777777" w:rsidR="003F5723" w:rsidRDefault="003F5723" w:rsidP="003F5723">
      <w:pPr>
        <w:pStyle w:val="Nadpis1-1"/>
      </w:pPr>
      <w:r>
        <w:t>OSTATNÍ USTANOVENÍ</w:t>
      </w:r>
    </w:p>
    <w:p w14:paraId="71CE89B6" w14:textId="757FD70C" w:rsidR="002B3AF4" w:rsidRPr="002B3AF4" w:rsidRDefault="00456C2A" w:rsidP="002B3AF4">
      <w:pPr>
        <w:pStyle w:val="Text1-1"/>
        <w:rPr>
          <w:rStyle w:val="Tun"/>
          <w:b w:val="0"/>
          <w:bCs/>
        </w:rPr>
      </w:pPr>
      <w:r>
        <w:rPr>
          <w:rStyle w:val="Tun"/>
          <w:b w:val="0"/>
          <w:bCs/>
        </w:rPr>
        <w:t xml:space="preserve">Ustanovení článku 10.1 Obchodních podmínek se pro </w:t>
      </w:r>
      <w:r w:rsidR="002B3AF4">
        <w:rPr>
          <w:rStyle w:val="Tun"/>
          <w:b w:val="0"/>
          <w:bCs/>
        </w:rPr>
        <w:t xml:space="preserve">účely </w:t>
      </w:r>
      <w:r>
        <w:rPr>
          <w:rStyle w:val="Tun"/>
          <w:b w:val="0"/>
          <w:bCs/>
        </w:rPr>
        <w:t>této Smlouvy nepoužije a nahrazuje se takto</w:t>
      </w:r>
      <w:r w:rsidR="008D4E12">
        <w:rPr>
          <w:rStyle w:val="Tun"/>
          <w:b w:val="0"/>
          <w:bCs/>
        </w:rPr>
        <w:t>.</w:t>
      </w:r>
    </w:p>
    <w:p w14:paraId="300918E6" w14:textId="1C18D324" w:rsidR="00456C2A" w:rsidRPr="00A006F7" w:rsidRDefault="00456C2A" w:rsidP="00456C2A">
      <w:pPr>
        <w:pStyle w:val="Textbezslovn"/>
      </w:pPr>
      <w:r w:rsidRPr="00A006F7">
        <w:t xml:space="preserve">Cena Díla bude hrazena na základě výzvy ve formě daňového dokladu, který Zhotovitel vystaví a doručí Objednateli do patnácti (15) dnů ode dne, kdy vznikla povinnosti přiznat daň z přidané hodnoty. Daňové doklady budou vystavovány za provedení Terénní části ZAV (Část </w:t>
      </w:r>
      <w:r w:rsidR="00CB7AC2" w:rsidRPr="00A006F7">
        <w:t xml:space="preserve">Služeb </w:t>
      </w:r>
      <w:r w:rsidRPr="00A006F7">
        <w:t xml:space="preserve">A) a Zpracování ZAV (Část </w:t>
      </w:r>
      <w:r w:rsidR="00CB7AC2" w:rsidRPr="00A006F7">
        <w:t xml:space="preserve">Služeb </w:t>
      </w:r>
      <w:r w:rsidRPr="00A006F7">
        <w:t>B) podle následujících pravidel.</w:t>
      </w:r>
    </w:p>
    <w:p w14:paraId="7CEF22AE" w14:textId="1B932BFD" w:rsidR="002B3AF4" w:rsidRPr="00A006F7" w:rsidRDefault="002B3AF4" w:rsidP="002B3AF4">
      <w:pPr>
        <w:pStyle w:val="Textbezslovn"/>
        <w:rPr>
          <w:b/>
          <w:bCs/>
        </w:rPr>
      </w:pPr>
      <w:r w:rsidRPr="00A006F7">
        <w:rPr>
          <w:b/>
          <w:bCs/>
        </w:rPr>
        <w:t xml:space="preserve">Terénní část </w:t>
      </w:r>
      <w:r w:rsidR="00456C2A" w:rsidRPr="00A006F7">
        <w:rPr>
          <w:b/>
          <w:bCs/>
        </w:rPr>
        <w:t xml:space="preserve">ZAV (Část </w:t>
      </w:r>
      <w:r w:rsidR="00CB7AC2" w:rsidRPr="00A006F7">
        <w:rPr>
          <w:b/>
          <w:bCs/>
        </w:rPr>
        <w:t>Služeb</w:t>
      </w:r>
      <w:r w:rsidR="00CB7AC2" w:rsidRPr="00A006F7">
        <w:t xml:space="preserve"> </w:t>
      </w:r>
      <w:r w:rsidR="00456C2A" w:rsidRPr="00A006F7">
        <w:rPr>
          <w:b/>
          <w:bCs/>
        </w:rPr>
        <w:t>A)</w:t>
      </w:r>
    </w:p>
    <w:p w14:paraId="0E41EEA1" w14:textId="77777777" w:rsidR="00456C2A" w:rsidRPr="00A006F7" w:rsidRDefault="00456C2A" w:rsidP="002B3AF4">
      <w:pPr>
        <w:pStyle w:val="Textbezslovn"/>
      </w:pPr>
      <w:r w:rsidRPr="00A006F7">
        <w:t xml:space="preserve">Za provedení Terénní části ZAV se </w:t>
      </w:r>
      <w:r w:rsidR="002B3AF4" w:rsidRPr="00A006F7">
        <w:t xml:space="preserve">Objednatel zavazuje </w:t>
      </w:r>
      <w:r w:rsidRPr="00A006F7">
        <w:t>zaplatit</w:t>
      </w:r>
      <w:r w:rsidR="002B3AF4" w:rsidRPr="00A006F7">
        <w:t xml:space="preserve"> Zhotoviteli Cenu </w:t>
      </w:r>
      <w:r w:rsidRPr="00A006F7">
        <w:t>S</w:t>
      </w:r>
      <w:r w:rsidR="002B3AF4" w:rsidRPr="00A006F7">
        <w:t>lužeb A</w:t>
      </w:r>
      <w:r w:rsidRPr="00A006F7">
        <w:t xml:space="preserve">, jak je stanovena v Příloze č. 4 Smlouvy – Rozpis Ceny Díla. </w:t>
      </w:r>
    </w:p>
    <w:p w14:paraId="214C33AE" w14:textId="77777777" w:rsidR="00456C2A" w:rsidRPr="00A006F7" w:rsidRDefault="00456C2A" w:rsidP="002B3AF4">
      <w:pPr>
        <w:pStyle w:val="Textbezslovn"/>
      </w:pPr>
      <w:r w:rsidRPr="00A006F7">
        <w:t xml:space="preserve">Objednatel bude hradit Zhotoviteli vždy měsíčně zpětně za část Služeb A poskytnutých v předcházejícím kalendářním měsíci, a to ve výši odpovídající počtu provedených měrných jednotek Služeb A vynásobených </w:t>
      </w:r>
      <w:r w:rsidRPr="00A006F7">
        <w:rPr>
          <w:rFonts w:eastAsia="Times New Roman" w:cs="Arial"/>
        </w:rPr>
        <w:t>cenou za měrnou jednotku</w:t>
      </w:r>
      <w:r w:rsidRPr="00A006F7">
        <w:t xml:space="preserve"> těchto Služeb A uvedenou v Příloze č. 4 Smlouvy. Zhotovitel </w:t>
      </w:r>
      <w:r w:rsidR="002B3AF4" w:rsidRPr="00A006F7">
        <w:t xml:space="preserve">je oprávněn vystavit </w:t>
      </w:r>
      <w:r w:rsidRPr="00A006F7">
        <w:t xml:space="preserve">daňový doklad </w:t>
      </w:r>
      <w:r w:rsidR="002B3AF4" w:rsidRPr="00A006F7">
        <w:t xml:space="preserve">za poskytnutou část </w:t>
      </w:r>
      <w:r w:rsidRPr="00A006F7">
        <w:t>S</w:t>
      </w:r>
      <w:r w:rsidR="002B3AF4" w:rsidRPr="00A006F7">
        <w:t xml:space="preserve">lužeb A v daném měsíci vždy po odsouhlasení provedených služeb části A Objednatelem. </w:t>
      </w:r>
      <w:r w:rsidRPr="00A006F7">
        <w:t xml:space="preserve">Přílohou daňového dokladu bude vždy Výkaz poskytnutých Služeb za příslušný kalendářní měsíc. </w:t>
      </w:r>
    </w:p>
    <w:p w14:paraId="7D125642" w14:textId="3D0F7166" w:rsidR="002B3AF4" w:rsidRPr="00A006F7" w:rsidRDefault="002B3AF4" w:rsidP="002B3AF4">
      <w:pPr>
        <w:pStyle w:val="Textbezslovn"/>
      </w:pPr>
      <w:r w:rsidRPr="00A006F7">
        <w:t xml:space="preserve">Celková uhrazená Cena </w:t>
      </w:r>
      <w:r w:rsidR="00456C2A" w:rsidRPr="00A006F7">
        <w:t>S</w:t>
      </w:r>
      <w:r w:rsidRPr="00A006F7">
        <w:t xml:space="preserve">lužeb A, tj. součet částek jednotlivých uhrazených Faktur za část </w:t>
      </w:r>
      <w:r w:rsidR="00456C2A" w:rsidRPr="00A006F7">
        <w:t>S</w:t>
      </w:r>
      <w:r w:rsidRPr="00A006F7">
        <w:t xml:space="preserve">lužeb A, nepřesáhne Cenu </w:t>
      </w:r>
      <w:r w:rsidR="00456C2A" w:rsidRPr="00A006F7">
        <w:t>S</w:t>
      </w:r>
      <w:r w:rsidRPr="00A006F7">
        <w:t>lužeb A uvedenou v Příloze č. 4</w:t>
      </w:r>
      <w:r w:rsidR="00CB7AC2" w:rsidRPr="00A006F7">
        <w:t xml:space="preserve"> Smlouvy</w:t>
      </w:r>
      <w:r w:rsidRPr="00A006F7">
        <w:t>.</w:t>
      </w:r>
    </w:p>
    <w:p w14:paraId="4384154B" w14:textId="2A678344" w:rsidR="002B3AF4" w:rsidRPr="00A006F7" w:rsidRDefault="00456C2A" w:rsidP="002B3AF4">
      <w:pPr>
        <w:pStyle w:val="Textbezslovn"/>
        <w:rPr>
          <w:b/>
          <w:bCs/>
        </w:rPr>
      </w:pPr>
      <w:r w:rsidRPr="00A006F7">
        <w:rPr>
          <w:b/>
          <w:bCs/>
        </w:rPr>
        <w:t xml:space="preserve">Zpracování ZAV (Část </w:t>
      </w:r>
      <w:r w:rsidR="00CB7AC2" w:rsidRPr="00A006F7">
        <w:rPr>
          <w:b/>
          <w:bCs/>
        </w:rPr>
        <w:t>Služeb</w:t>
      </w:r>
      <w:r w:rsidR="00CB7AC2" w:rsidRPr="00A006F7">
        <w:t xml:space="preserve"> </w:t>
      </w:r>
      <w:r w:rsidRPr="00A006F7">
        <w:rPr>
          <w:b/>
          <w:bCs/>
        </w:rPr>
        <w:t>B)</w:t>
      </w:r>
    </w:p>
    <w:p w14:paraId="3E13A99F" w14:textId="70B561CC" w:rsidR="00456C2A" w:rsidRPr="00A006F7" w:rsidRDefault="00456C2A" w:rsidP="002B3AF4">
      <w:pPr>
        <w:pStyle w:val="Textbezslovn"/>
      </w:pPr>
      <w:r w:rsidRPr="00A006F7">
        <w:t>Za provedení Zpracování ZAV se Objednatel zavazuje zaplatit Zhotoviteli Cenu Služeb B, jak je stanovena v Příloze č. 4 Smlouvy – Rozpis Ceny Díla.</w:t>
      </w:r>
    </w:p>
    <w:p w14:paraId="3D31A6B4" w14:textId="41239E46" w:rsidR="002B3AF4" w:rsidRPr="00A006F7" w:rsidRDefault="002B3AF4" w:rsidP="002B3AF4">
      <w:pPr>
        <w:pStyle w:val="Textbezslovn"/>
      </w:pPr>
      <w:r w:rsidRPr="00A006F7">
        <w:t xml:space="preserve">Objednatel </w:t>
      </w:r>
      <w:r w:rsidR="00456C2A" w:rsidRPr="00A006F7">
        <w:t xml:space="preserve">bude </w:t>
      </w:r>
      <w:r w:rsidRPr="00A006F7">
        <w:t xml:space="preserve">hradit Zhotoviteli za poskytnutí části </w:t>
      </w:r>
      <w:r w:rsidR="00456C2A" w:rsidRPr="00A006F7">
        <w:t>S</w:t>
      </w:r>
      <w:r w:rsidRPr="00A006F7">
        <w:t>lužeb B v</w:t>
      </w:r>
      <w:r w:rsidR="00456C2A" w:rsidRPr="00A006F7">
        <w:t xml:space="preserve"> pravidelných </w:t>
      </w:r>
      <w:r w:rsidRPr="00A006F7">
        <w:t>čtvrtletních splátkách, každá ve výši 1</w:t>
      </w:r>
      <w:r w:rsidR="00CB7AC2" w:rsidRPr="00A006F7">
        <w:t>0</w:t>
      </w:r>
      <w:r w:rsidRPr="00A006F7">
        <w:t xml:space="preserve"> % z Ceny </w:t>
      </w:r>
      <w:r w:rsidR="00E64DBA" w:rsidRPr="00A006F7">
        <w:t>S</w:t>
      </w:r>
      <w:r w:rsidRPr="00A006F7">
        <w:t xml:space="preserve">lužeb B uvedené v </w:t>
      </w:r>
      <w:r w:rsidR="00CB7AC2" w:rsidRPr="00A006F7">
        <w:t>P</w:t>
      </w:r>
      <w:r w:rsidRPr="00A006F7">
        <w:t xml:space="preserve">říloze č. </w:t>
      </w:r>
      <w:r w:rsidR="00CB7AC2" w:rsidRPr="00A006F7">
        <w:t>4</w:t>
      </w:r>
      <w:r w:rsidRPr="00A006F7">
        <w:t xml:space="preserve"> Smlouvy, </w:t>
      </w:r>
      <w:r w:rsidR="00CB7AC2" w:rsidRPr="00A006F7">
        <w:t xml:space="preserve">a to </w:t>
      </w:r>
      <w:r w:rsidRPr="00A006F7">
        <w:t xml:space="preserve">až do výše </w:t>
      </w:r>
      <w:r w:rsidR="00CB7AC2" w:rsidRPr="00A006F7">
        <w:t>7</w:t>
      </w:r>
      <w:r w:rsidRPr="00A006F7">
        <w:t xml:space="preserve">0 % Ceny </w:t>
      </w:r>
      <w:r w:rsidR="00CB7AC2" w:rsidRPr="00A006F7">
        <w:t>S</w:t>
      </w:r>
      <w:r w:rsidRPr="00A006F7">
        <w:t>lužeb B.</w:t>
      </w:r>
      <w:r w:rsidR="00CB7AC2" w:rsidRPr="00A006F7">
        <w:t xml:space="preserve"> Zhotovitel je oprávněn vystavit daňový doklad za poskytnutou část Služeb B vždy za předchozí tři celé kalendářní měsíce. Přílohou daňového dokladu bude vždy Výkaz poskytnutých Služeb za </w:t>
      </w:r>
      <w:r w:rsidR="00E64DBA" w:rsidRPr="00A006F7">
        <w:t>fakturované období</w:t>
      </w:r>
      <w:r w:rsidR="00CB7AC2" w:rsidRPr="00A006F7">
        <w:t>.</w:t>
      </w:r>
      <w:r w:rsidR="00E64DBA" w:rsidRPr="00A006F7">
        <w:t xml:space="preserve"> Objednatel si vyhrazuje právo přiměřeně změnit procentuální výši pravidelných splátek části Ceny Služeb B v případě, že dojde ke zkrácení či prodloužení doby pro dokončení Zpracování ZAV.</w:t>
      </w:r>
    </w:p>
    <w:p w14:paraId="34D513AB" w14:textId="19323A36" w:rsidR="002B3AF4" w:rsidRPr="00A006F7" w:rsidRDefault="002B3AF4" w:rsidP="002B3AF4">
      <w:pPr>
        <w:pStyle w:val="Textbezslovn"/>
      </w:pPr>
      <w:r w:rsidRPr="00A006F7">
        <w:t xml:space="preserve">Zbylých </w:t>
      </w:r>
      <w:r w:rsidR="00CB7AC2" w:rsidRPr="00A006F7">
        <w:t>3</w:t>
      </w:r>
      <w:r w:rsidRPr="00A006F7">
        <w:t xml:space="preserve">0 % Ceny </w:t>
      </w:r>
      <w:r w:rsidR="00CB7AC2" w:rsidRPr="00A006F7">
        <w:t>S</w:t>
      </w:r>
      <w:r w:rsidRPr="00A006F7">
        <w:t xml:space="preserve">lužeb B se Objednatel zavazuje </w:t>
      </w:r>
      <w:r w:rsidR="00CB7AC2" w:rsidRPr="00A006F7">
        <w:t>u</w:t>
      </w:r>
      <w:r w:rsidRPr="00A006F7">
        <w:t xml:space="preserve">hradit </w:t>
      </w:r>
      <w:r w:rsidR="00E64DBA" w:rsidRPr="00A006F7">
        <w:t>Zhotoviteli</w:t>
      </w:r>
      <w:r w:rsidRPr="00A006F7">
        <w:t xml:space="preserve"> po </w:t>
      </w:r>
      <w:r w:rsidR="00CB7AC2" w:rsidRPr="00A006F7">
        <w:t xml:space="preserve">dokončení Zpracování ZAV, tj. po </w:t>
      </w:r>
      <w:r w:rsidRPr="00A006F7">
        <w:t xml:space="preserve">předání nálezové zprávy a odevzdání movitých archeologických nálezů subjektu určenému v souladu se zákonem o památkové péči. </w:t>
      </w:r>
      <w:r w:rsidR="00CB7AC2" w:rsidRPr="00A006F7">
        <w:t>Zhotovitel je oprávněn vystavit daňový doklad za zbývající část Služeb B po jejich dokončení a po odsouhlasení zbylých Služeb části B Objednatelem. Přílohou daňového dokladu bude i Výkaz poskytnutých Služeb.</w:t>
      </w:r>
    </w:p>
    <w:p w14:paraId="6D605D83" w14:textId="61C73559" w:rsidR="002B3AF4" w:rsidRPr="004F4C72" w:rsidRDefault="002B3AF4" w:rsidP="002B3AF4">
      <w:pPr>
        <w:pStyle w:val="Textbezslovn"/>
      </w:pPr>
      <w:r w:rsidRPr="00A006F7">
        <w:t xml:space="preserve">Celková uhrazená Cena </w:t>
      </w:r>
      <w:r w:rsidR="00CB7AC2" w:rsidRPr="00A006F7">
        <w:t>S</w:t>
      </w:r>
      <w:r w:rsidRPr="00A006F7">
        <w:t xml:space="preserve">lužeb B, tj. součet částek jednotlivých uhrazených </w:t>
      </w:r>
      <w:r w:rsidR="00CB7AC2" w:rsidRPr="00A006F7">
        <w:t xml:space="preserve">daňových dokladů </w:t>
      </w:r>
      <w:r w:rsidRPr="00A006F7">
        <w:t xml:space="preserve">za část služeb B, nepřesáhne Cenu </w:t>
      </w:r>
      <w:r w:rsidR="00CB7AC2" w:rsidRPr="00A006F7">
        <w:t>S</w:t>
      </w:r>
      <w:r w:rsidRPr="00A006F7">
        <w:t>lužeb B uvedenou v Příloze č. 4</w:t>
      </w:r>
      <w:r w:rsidR="00CB7AC2" w:rsidRPr="00A006F7">
        <w:t xml:space="preserve"> Smlouvy</w:t>
      </w:r>
      <w:r w:rsidRPr="00A006F7">
        <w:t>.</w:t>
      </w:r>
    </w:p>
    <w:p w14:paraId="0E2B038A" w14:textId="77777777" w:rsidR="00456C2A" w:rsidRPr="00600C41" w:rsidRDefault="00456C2A" w:rsidP="00456C2A">
      <w:pPr>
        <w:pStyle w:val="Text1-1"/>
      </w:pPr>
      <w:r w:rsidRPr="00600C41">
        <w:t>Z důvodu centralizace podatelen státní organizace Správa železnic k 1. 7. 2021 bude Zhotovitel s účinností od uvedeného data daňové doklady vystavovat a tyto Objednateli doručovat některým z níže uvedených způsobů:</w:t>
      </w:r>
    </w:p>
    <w:p w14:paraId="23337F34" w14:textId="77777777" w:rsidR="00456C2A" w:rsidRPr="00600C41" w:rsidRDefault="00456C2A" w:rsidP="00456C2A">
      <w:pPr>
        <w:pStyle w:val="Text1-1"/>
        <w:numPr>
          <w:ilvl w:val="0"/>
          <w:numId w:val="0"/>
        </w:numPr>
        <w:ind w:left="1276" w:hanging="283"/>
      </w:pPr>
      <w:r w:rsidRPr="00600C41">
        <w:lastRenderedPageBreak/>
        <w:t>•</w:t>
      </w:r>
      <w:r w:rsidRPr="00600C41">
        <w:tab/>
        <w:t>v listinné podobě v jednom vyhotovení</w:t>
      </w:r>
      <w:r w:rsidRPr="00600C41">
        <w:rPr>
          <w:color w:val="FF0000"/>
        </w:rPr>
        <w:t xml:space="preserve"> </w:t>
      </w:r>
      <w:r w:rsidRPr="00600C41">
        <w:t xml:space="preserve">na adresu Správa železnic, státní organizace, Centrální finanční účtárna Čechy, Náměstí Jana </w:t>
      </w:r>
      <w:proofErr w:type="spellStart"/>
      <w:r w:rsidRPr="00600C41">
        <w:t>Pernera</w:t>
      </w:r>
      <w:proofErr w:type="spellEnd"/>
      <w:r w:rsidRPr="00600C41">
        <w:t xml:space="preserve"> 217, 530 02 Pardubice, nebo</w:t>
      </w:r>
    </w:p>
    <w:p w14:paraId="09A3BEF7" w14:textId="77777777" w:rsidR="00456C2A" w:rsidRPr="00600C41" w:rsidRDefault="00456C2A" w:rsidP="00456C2A">
      <w:pPr>
        <w:pStyle w:val="Text1-1"/>
        <w:numPr>
          <w:ilvl w:val="0"/>
          <w:numId w:val="0"/>
        </w:numPr>
        <w:ind w:left="1276" w:hanging="283"/>
      </w:pPr>
      <w:r w:rsidRPr="00600C41">
        <w:t>•</w:t>
      </w:r>
      <w:r w:rsidRPr="00600C41">
        <w:tab/>
        <w:t xml:space="preserve">v elektronické podobě na e-mailovou adresu: </w:t>
      </w:r>
      <w:hyperlink r:id="rId11" w:history="1">
        <w:r w:rsidRPr="00600C41">
          <w:t>ePodatelnaCFU@spravazeleznic.cz</w:t>
        </w:r>
      </w:hyperlink>
      <w:r w:rsidRPr="00600C41">
        <w:t>, nebo</w:t>
      </w:r>
    </w:p>
    <w:p w14:paraId="69E1D1BC" w14:textId="77777777" w:rsidR="00456C2A" w:rsidRPr="00600C41" w:rsidRDefault="00456C2A" w:rsidP="00456C2A">
      <w:pPr>
        <w:pStyle w:val="Text1-1"/>
        <w:numPr>
          <w:ilvl w:val="0"/>
          <w:numId w:val="0"/>
        </w:numPr>
        <w:ind w:left="1276" w:hanging="283"/>
      </w:pPr>
      <w:r w:rsidRPr="00600C41">
        <w:t>•</w:t>
      </w:r>
      <w:r w:rsidRPr="00600C41">
        <w:tab/>
        <w:t xml:space="preserve">datovou zprávou na identifikátor datové schránky: </w:t>
      </w:r>
      <w:proofErr w:type="spellStart"/>
      <w:r w:rsidRPr="00600C41">
        <w:t>uccchjm</w:t>
      </w:r>
      <w:proofErr w:type="spellEnd"/>
      <w:r w:rsidRPr="00600C41">
        <w:t>.</w:t>
      </w:r>
    </w:p>
    <w:p w14:paraId="18FDFDE8" w14:textId="77777777" w:rsidR="00CB7AC2" w:rsidRDefault="00456C2A" w:rsidP="00CB7AC2">
      <w:pPr>
        <w:pStyle w:val="Text1-1"/>
        <w:numPr>
          <w:ilvl w:val="0"/>
          <w:numId w:val="0"/>
        </w:numPr>
        <w:ind w:left="737"/>
      </w:pPr>
      <w:r w:rsidRPr="00600C41">
        <w:t>Po dokončení Díla Zhotovitel vyhotoví a předá Objednateli konečný daňový doklad.</w:t>
      </w:r>
    </w:p>
    <w:p w14:paraId="1E64F3D3" w14:textId="38AB5206" w:rsidR="009438B5" w:rsidRDefault="00F95AF5" w:rsidP="00456C2A">
      <w:pPr>
        <w:pStyle w:val="Text1-1"/>
      </w:pPr>
      <w:r>
        <w:t>Z</w:t>
      </w:r>
      <w:r w:rsidR="003F5723" w:rsidRPr="00A87ED5">
        <w:t xml:space="preserve">áruka za provedení Díla dle čl. 11 Obchodních podmínek </w:t>
      </w:r>
      <w:r w:rsidR="00DD5F8B" w:rsidRPr="00A87ED5">
        <w:t>se nevyžaduje.</w:t>
      </w:r>
    </w:p>
    <w:p w14:paraId="41D8C373" w14:textId="2E6FB555" w:rsidR="00030B0B" w:rsidRDefault="00F95AF5" w:rsidP="002B3AF4">
      <w:pPr>
        <w:pStyle w:val="Text1-1"/>
        <w:numPr>
          <w:ilvl w:val="0"/>
          <w:numId w:val="0"/>
        </w:numPr>
        <w:ind w:left="737"/>
      </w:pPr>
      <w:r>
        <w:t>Z</w:t>
      </w:r>
      <w:r w:rsidR="00030B0B" w:rsidRPr="00A87ED5">
        <w:t>áruka za odstranění vad Díla dle čl. 12 Obchodních podmínek se nevyžaduje.</w:t>
      </w:r>
      <w:r w:rsidR="00030B0B">
        <w:t xml:space="preserve"> </w:t>
      </w:r>
    </w:p>
    <w:p w14:paraId="267A6280" w14:textId="212B9879" w:rsidR="003F5723" w:rsidRDefault="00BC2E32" w:rsidP="00030B0B">
      <w:pPr>
        <w:pStyle w:val="Text1-1"/>
      </w:pPr>
      <w:r>
        <w:t xml:space="preserve">Bude-li </w:t>
      </w:r>
      <w:r w:rsidR="003F5723">
        <w:t xml:space="preserve">Zhotovitel </w:t>
      </w:r>
      <w:r>
        <w:t xml:space="preserve">pro Objednatele v rámci předmětu plnění zpracovávat osobní údaje, </w:t>
      </w:r>
      <w:r w:rsidR="003F5723">
        <w:t xml:space="preserve">zavazuje </w:t>
      </w:r>
      <w:r>
        <w:t xml:space="preserve">se </w:t>
      </w:r>
      <w:r w:rsidR="003F5723">
        <w:t>přijmout vhodná technická a organizační opatření podle nařízení Evropského parlamentu a Rady (EU) 2016/679 ze dne 27.</w:t>
      </w:r>
      <w:r w:rsidR="00964369">
        <w:t> </w:t>
      </w:r>
      <w:r w:rsidR="003F5723">
        <w:t>dubna 2016 o ochraně fyzických osob v</w:t>
      </w:r>
      <w:r w:rsidR="00DE7F87">
        <w:t> </w:t>
      </w:r>
      <w:r w:rsidR="003F5723">
        <w:t>souvislosti se zapracováním osobních údajů a o volném pohybu těchto údajů</w:t>
      </w:r>
      <w:r>
        <w:t xml:space="preserve"> </w:t>
      </w:r>
      <w:r w:rsidR="003F5723">
        <w:t>(dále jen GDPR), které se na něj jako na zpracovatele vztahují a plnění těchto povinností na vyžádání doložit Objednateli.</w:t>
      </w:r>
    </w:p>
    <w:p w14:paraId="4B96E5CC" w14:textId="77777777" w:rsidR="00B718FF" w:rsidRDefault="00B718FF" w:rsidP="00B718FF">
      <w:pPr>
        <w:pStyle w:val="Text1-1"/>
      </w:pPr>
      <w:r>
        <w:t>Sociálně a environmentálně odpovědné zadávání</w:t>
      </w:r>
    </w:p>
    <w:p w14:paraId="76FAB380" w14:textId="28AD80A1" w:rsidR="00B718FF" w:rsidRDefault="00B718FF" w:rsidP="00B718FF">
      <w:pPr>
        <w:pStyle w:val="Text1-2"/>
      </w:pPr>
      <w:r>
        <w:t>Zhotovitel se zavazuje sjednat si s dalšími osobami, které se na jeho straně podílejí na realizaci Díla a jsou podnikateli, stejnou nebo kratší dobu splatnosti daňových dokladů, jaká je sjednána v této Smlouvě.</w:t>
      </w:r>
    </w:p>
    <w:p w14:paraId="0AC52107" w14:textId="650C2161" w:rsidR="00B718FF" w:rsidRDefault="00B718FF" w:rsidP="00B718FF">
      <w:pPr>
        <w:pStyle w:val="Text1-2"/>
      </w:pPr>
      <w:r>
        <w:t>Zhotovitel se zavazuje na písemnou výzvu předložit Objednateli do sedmi dnů od doručení výzvy smluvní dokumentaci (včetně jejích případných změn) se smluvními partnery Zhotovitele uvedenými ve výzvě Objednatele, ze kterých bude vyplývat splnění povinnosti Zhotovitele dle předchozího odstavce 4.</w:t>
      </w:r>
      <w:r w:rsidR="00546383">
        <w:t>5</w:t>
      </w:r>
      <w:r>
        <w:t>.1. Předkládaná smluvní dokumentace bude anonymizovaná tak, aby neobsahovala osobní údaje či obchodní tajemství Zhotovitele či smluvních partnerů Zhotovitele; musí z ní však být vždy zřejmé splnění povinnosti dle odst.</w:t>
      </w:r>
      <w:r w:rsidR="00546383">
        <w:t xml:space="preserve"> </w:t>
      </w:r>
      <w:r>
        <w:t>4.</w:t>
      </w:r>
      <w:r w:rsidR="00546383">
        <w:t>5</w:t>
      </w:r>
      <w:r>
        <w:t>.1 této Smlouvy.</w:t>
      </w:r>
    </w:p>
    <w:p w14:paraId="4790AFD5" w14:textId="0F976615" w:rsidR="00B718FF" w:rsidRDefault="00B718FF" w:rsidP="00B718FF">
      <w:pPr>
        <w:pStyle w:val="Text1-2"/>
      </w:pPr>
      <w:r>
        <w:t>P</w:t>
      </w:r>
      <w:r w:rsidR="00546383">
        <w:t>řípadné p</w:t>
      </w:r>
      <w:r>
        <w:t>orady</w:t>
      </w:r>
      <w:r w:rsidR="00016C67">
        <w:t xml:space="preserve"> a jednání</w:t>
      </w:r>
      <w:r>
        <w:t xml:space="preserve">, které Zhotovitel </w:t>
      </w:r>
      <w:r w:rsidR="00546383">
        <w:t xml:space="preserve">pro účely plnění předmětu Díla </w:t>
      </w:r>
      <w:r>
        <w:t xml:space="preserve">svolá, budou probíhat primárně distančním způsobem (elektronicky, např. MS Teams, Google </w:t>
      </w:r>
      <w:proofErr w:type="gramStart"/>
      <w:r>
        <w:t>meet,</w:t>
      </w:r>
      <w:proofErr w:type="gramEnd"/>
      <w:r>
        <w:t xml:space="preserve"> atp.), pokud nebude nutné, aby byly spojeny s místním šetřením.</w:t>
      </w:r>
    </w:p>
    <w:p w14:paraId="14B65141" w14:textId="41A46B1C" w:rsidR="00B718FF" w:rsidRDefault="00B718FF" w:rsidP="00B718FF">
      <w:pPr>
        <w:pStyle w:val="Text1-2"/>
      </w:pPr>
      <w:r>
        <w:t>Zhotovitel se zavazuje, že v průběhu plnění Díla umožní v souvislosti s plněním Díla provedení studentské exkurze, a to v kancelářích Zhotovitele nebo při provádění projekčních</w:t>
      </w:r>
      <w:r w:rsidR="00546383">
        <w:t>,</w:t>
      </w:r>
      <w:r>
        <w:t xml:space="preserve"> průzkumných </w:t>
      </w:r>
      <w:r w:rsidR="00546383">
        <w:t xml:space="preserve">či jiných </w:t>
      </w:r>
      <w:r>
        <w:t xml:space="preserve">prací přímo na budoucím staveništi. </w:t>
      </w:r>
      <w:r w:rsidR="00181412">
        <w:t>Podrobnosti k provedení exkurze jsou uvedeny v Obchod</w:t>
      </w:r>
      <w:r w:rsidR="00A70808">
        <w:t>n</w:t>
      </w:r>
      <w:r w:rsidR="00181412">
        <w:t>ích podmínkách.</w:t>
      </w:r>
    </w:p>
    <w:p w14:paraId="61429F19" w14:textId="3B4E560E" w:rsidR="00B718FF" w:rsidRDefault="00B718FF" w:rsidP="00B718FF">
      <w:pPr>
        <w:pStyle w:val="Text1-2"/>
      </w:pPr>
      <w:r>
        <w:t>O provedené exkurzi je Zhotovitel povinen informovat Objednatele písemnou zprávou nejpozději do 14 dnů od konání exkurze. Zpráva musí obsahovat sdělení o škole, předmětu exkurze, čase konání a počtu účastníků.</w:t>
      </w:r>
    </w:p>
    <w:p w14:paraId="04A891AD" w14:textId="77777777" w:rsidR="00456C2A" w:rsidRDefault="00456C2A" w:rsidP="00456C2A">
      <w:pPr>
        <w:pStyle w:val="Text1-1"/>
      </w:pPr>
      <w:proofErr w:type="spellStart"/>
      <w:r>
        <w:t>Compliance</w:t>
      </w:r>
      <w:proofErr w:type="spellEnd"/>
      <w:r>
        <w:t xml:space="preserve"> doložka a etické zásady</w:t>
      </w:r>
    </w:p>
    <w:p w14:paraId="15690CBA" w14:textId="77777777" w:rsidR="00456C2A" w:rsidRDefault="00456C2A" w:rsidP="00456C2A">
      <w:pPr>
        <w:pStyle w:val="Text1-1"/>
        <w:numPr>
          <w:ilvl w:val="0"/>
          <w:numId w:val="0"/>
        </w:numPr>
        <w:ind w:left="737"/>
      </w:pPr>
      <w:r w:rsidRPr="00B718FF">
        <w:t xml:space="preserve">Smluvní strany stvrzují, že při uzavírání této </w:t>
      </w:r>
      <w:r>
        <w:t>S</w:t>
      </w:r>
      <w:r w:rsidRPr="00B718FF">
        <w:t xml:space="preserve">mlouvy jednaly a postupovaly čestně a transparentně a zavazují se tak jednat i při plnění této </w:t>
      </w:r>
      <w:r>
        <w:t>S</w:t>
      </w:r>
      <w:r w:rsidRPr="00B718FF">
        <w:t xml:space="preserve">mlouvy a veškerých činnostech s ní souvisejících. Každá ze smluvních stran se zavazuje jednat v souladu se zásadami, hodnotami a cíli </w:t>
      </w:r>
      <w:proofErr w:type="spellStart"/>
      <w:r w:rsidRPr="00B718FF">
        <w:t>compliance</w:t>
      </w:r>
      <w:proofErr w:type="spellEnd"/>
      <w:r w:rsidRPr="00B718FF">
        <w:t xml:space="preserve"> programů a etických hodnot druhé smluvní strany, pakliže těmito dokumenty dotčené smluvní strany disponují, a jsou uveřejněny na webových stránkách smluvních stran (společností)</w:t>
      </w:r>
      <w:r>
        <w:t>.</w:t>
      </w:r>
    </w:p>
    <w:p w14:paraId="19C4C7AA" w14:textId="77777777" w:rsidR="00600C41" w:rsidRDefault="00600C41" w:rsidP="00600C41">
      <w:pPr>
        <w:pStyle w:val="Text1-1"/>
        <w:numPr>
          <w:ilvl w:val="1"/>
          <w:numId w:val="9"/>
        </w:numPr>
      </w:pPr>
      <w:r>
        <w:t>Mezinárodní sankce</w:t>
      </w:r>
    </w:p>
    <w:p w14:paraId="5F4C4BD5" w14:textId="77777777" w:rsidR="00F14B75" w:rsidRDefault="00600C41" w:rsidP="00600C41">
      <w:pPr>
        <w:pStyle w:val="Text1-2"/>
        <w:numPr>
          <w:ilvl w:val="2"/>
          <w:numId w:val="9"/>
        </w:numPr>
        <w:tabs>
          <w:tab w:val="clear" w:pos="1474"/>
        </w:tabs>
        <w:ind w:left="1560" w:hanging="794"/>
      </w:pPr>
      <w:r w:rsidRPr="00025B8A">
        <w:t>Zhotovitel prohlašuje, že</w:t>
      </w:r>
      <w:r>
        <w:t xml:space="preserve"> </w:t>
      </w:r>
    </w:p>
    <w:p w14:paraId="402412E9" w14:textId="49F31448" w:rsidR="00F14B75" w:rsidRDefault="00F14B75" w:rsidP="00F14B75">
      <w:pPr>
        <w:pStyle w:val="Text1-2"/>
        <w:numPr>
          <w:ilvl w:val="0"/>
          <w:numId w:val="39"/>
        </w:numPr>
        <w:ind w:left="1985"/>
      </w:pPr>
      <w:r w:rsidRPr="00C41F26">
        <w:t>on, ani žádný z jeho poddodavatelů, nejsou osobami, na něž se vztahuje zákaz zadání veřejné zakázky ve smyslu § 48a ZZVZ</w:t>
      </w:r>
      <w:r>
        <w:t>,</w:t>
      </w:r>
    </w:p>
    <w:p w14:paraId="4FF198A8" w14:textId="34AD6CF7" w:rsidR="00F14B75" w:rsidRDefault="00F14B75" w:rsidP="006E7278">
      <w:pPr>
        <w:pStyle w:val="Text1-2"/>
        <w:numPr>
          <w:ilvl w:val="0"/>
          <w:numId w:val="39"/>
        </w:numPr>
        <w:ind w:left="1985"/>
      </w:pPr>
      <w:r w:rsidRPr="008A563D">
        <w:lastRenderedPageBreak/>
        <w:t>on, ani žádný z jeho poddodavatelů nebo jiných osob, jejichž způsobilost byla využita ve smyslu evropských směrnic o zadávání veřejných zakázek, nejsou osobami dle článku 5k nařízení Rady (EU) č. 833/2014 ze dne 31. července 2014 o omezujících opatřeních vzhledem k</w:t>
      </w:r>
      <w:r>
        <w:t> </w:t>
      </w:r>
      <w:r w:rsidRPr="008A563D">
        <w:t>činnostem Ruska destabilizujícím situaci na Ukrajině, ve znění pozdějších předpisů, jimž se zakazuje zadat nebo dále plnit jakoukoli veřejnou zakázku nebo koncesní smlouvu spadající do oblasti působnosti směrnic o zadávání veřejných zakázek, jakož i čl. 10 odst. 1, 3, odst. 6 písm. a) až e), odst. 8, 9 a 10, článků 11, 12, 13 a 14 směrnice 2014/23/EU, článků 7 písm. a) až d), článku 8, čl. 10 písm. b) až f) a písm. h) až j) směrnice 2014/24/EU, článku 18, čl. 21 písm. b) až e) a písm. g) až i), článků 29 a 30 směrnice 2014/25/EU a čl. 13 písm. a) až d), f) až h) a j) směrnice 2009/81/EC, a hlavy VII na</w:t>
      </w:r>
      <w:r w:rsidRPr="008A563D">
        <w:rPr>
          <w:rFonts w:hint="eastAsia"/>
        </w:rPr>
        <w:t>ří</w:t>
      </w:r>
      <w:r w:rsidRPr="008A563D">
        <w:t>zení Evropského parlamentu a Rady (EU, Euratom) 2018/1046,</w:t>
      </w:r>
    </w:p>
    <w:p w14:paraId="2D2C90BD" w14:textId="646094B4" w:rsidR="00600C41" w:rsidRPr="00922189" w:rsidRDefault="00600C41" w:rsidP="00F14B75">
      <w:pPr>
        <w:pStyle w:val="Text1-2"/>
        <w:numPr>
          <w:ilvl w:val="0"/>
          <w:numId w:val="39"/>
        </w:numPr>
        <w:ind w:left="1985"/>
      </w:pPr>
      <w:r w:rsidRPr="00922189">
        <w:t>on, ani žádný z jeho poddodavatelů nebo jiných osob, jejichž způsobilost byla využita ve smyslu evropských směrnic o zadávání veřejných zakázek, nejsou osobami dle článku 2 nařízení Rady (EU) č.</w:t>
      </w:r>
      <w:r>
        <w:t> </w:t>
      </w:r>
      <w:r w:rsidRPr="00922189">
        <w:t>269/2014 ze dne 17. března 2014, o omezujících opatřeních vzhledem k</w:t>
      </w:r>
      <w:r>
        <w:t> </w:t>
      </w:r>
      <w:r w:rsidRPr="00922189">
        <w:t xml:space="preserve">činnostem narušujícím nebo ohrožujícím územní celistvost, svrchovanost a nezávislost Ukrajiny, ve znění pozdějších předpisů, a dalších prováděcích předpisů k tomuto nařízení Rady (EU) č. 269/2014 </w:t>
      </w:r>
      <w:r w:rsidR="00BD3114" w:rsidRPr="000E0846">
        <w:t xml:space="preserve">anebo osobami dle čl. 2 nařízení Rady (ES) uvedeném v odstavci </w:t>
      </w:r>
      <w:r w:rsidR="00BD3114">
        <w:t>4.</w:t>
      </w:r>
      <w:r w:rsidR="00664128">
        <w:t>7</w:t>
      </w:r>
      <w:r w:rsidR="00BD3114">
        <w:t>.4</w:t>
      </w:r>
      <w:r w:rsidR="00BD3114" w:rsidRPr="000E0846">
        <w:t xml:space="preserve"> této smlouvy </w:t>
      </w:r>
      <w:r w:rsidRPr="00922189">
        <w:t>(dále jen „Sankční seznamy“),</w:t>
      </w:r>
    </w:p>
    <w:p w14:paraId="21B95D2E" w14:textId="417104DD" w:rsidR="00600C41" w:rsidRDefault="00600C41" w:rsidP="00600C41">
      <w:pPr>
        <w:pStyle w:val="Text1-2"/>
        <w:numPr>
          <w:ilvl w:val="2"/>
          <w:numId w:val="9"/>
        </w:numPr>
        <w:tabs>
          <w:tab w:val="clear" w:pos="1474"/>
        </w:tabs>
        <w:ind w:left="1560" w:hanging="794"/>
      </w:pPr>
      <w:r>
        <w:t>Je-li Zhotovitelem sdružení více osob, platí výše podmínky dle tohoto odst. 4.7 také jednotlivě pro všechny osoby v rámci Zhotovitele sdružené, a to bez ohledu na právní formu tohoto sdružení.</w:t>
      </w:r>
    </w:p>
    <w:p w14:paraId="5F38823A" w14:textId="0FD43261" w:rsidR="00600C41" w:rsidRDefault="00600C41" w:rsidP="00600C41">
      <w:pPr>
        <w:pStyle w:val="Text1-2"/>
        <w:numPr>
          <w:ilvl w:val="2"/>
          <w:numId w:val="9"/>
        </w:numPr>
        <w:tabs>
          <w:tab w:val="clear" w:pos="1474"/>
        </w:tabs>
        <w:ind w:left="1560" w:hanging="794"/>
      </w:pPr>
      <w:r>
        <w:t>Přestane-li Zhotovitel nebo některý z jeho poddodavatelů nebo jiných osob, jejichž způsobilost byla využita ve smyslu evropských směrnic o zadávání veřejných zakázek, splňovat výše uvedené podmínky dle tohoto odst. 4.7, oznámí tuto skutečnost bez zbytečného odkladu, nejpozději však do 3 pracovních dnů ode dne, kdy přestal splňovat výše uvedené podmínky, Objednateli.</w:t>
      </w:r>
    </w:p>
    <w:p w14:paraId="15E8E714" w14:textId="0D328AB5" w:rsidR="00600C41" w:rsidRDefault="00600C41" w:rsidP="00600C41">
      <w:pPr>
        <w:pStyle w:val="Text1-2"/>
        <w:numPr>
          <w:ilvl w:val="2"/>
          <w:numId w:val="9"/>
        </w:numPr>
        <w:tabs>
          <w:tab w:val="clear" w:pos="1474"/>
        </w:tabs>
        <w:ind w:left="1560" w:hanging="794"/>
      </w:pPr>
      <w:r>
        <w:t xml:space="preserve">Zhotovitel se dále zavazuje postupovat při plnění této Smlouvy v souladu s Nařízením Rady (ES) č. 765/2006 ze dne 18. května 2006 o omezujících opatřeních vzhledem k situaci v Bělorusku a k zapojení Běloruska do ruské agrese proti Ukrajině, ve znění pozdějších předpisů, </w:t>
      </w:r>
      <w:bookmarkStart w:id="1" w:name="_Hlk106899918"/>
      <w:r w:rsidR="0084658A">
        <w:t>N</w:t>
      </w:r>
      <w:r w:rsidR="0084658A" w:rsidRPr="009F77F4">
        <w:t>ařízením Rady (EU) č. 208/2014 ze dne 5. března 2014 o omezujících opatřeních vůči některým osobám, subjektům a orgánům vzhledem k situaci na Ukrajině, ve znění pozdějších předpisů, a dalších prováděcích předpisů k těmto nařízením</w:t>
      </w:r>
      <w:bookmarkEnd w:id="1"/>
      <w:r>
        <w:t>.</w:t>
      </w:r>
    </w:p>
    <w:p w14:paraId="22F5B559" w14:textId="33369822" w:rsidR="00600C41" w:rsidRDefault="00600C41" w:rsidP="00600C41">
      <w:pPr>
        <w:pStyle w:val="Text1-2"/>
        <w:numPr>
          <w:ilvl w:val="2"/>
          <w:numId w:val="9"/>
        </w:numPr>
        <w:tabs>
          <w:tab w:val="clear" w:pos="1474"/>
        </w:tabs>
        <w:ind w:left="1560" w:hanging="794"/>
      </w:pPr>
      <w:r>
        <w:t>Zhotovitel se dále zavazuje, že finanční prostředky ani hospodářské zdroje, které obdrží od Objednatele na základě této Smlouvy a jejích případných dodatků, nezpřístupní přímo ani nepřímo fyzickým nebo právnickým osobám, subjektům či orgánům s nimi spojeným uvedeným v Sankčních seznamech, nebo v jejich prospěch.</w:t>
      </w:r>
    </w:p>
    <w:p w14:paraId="75D0D87F" w14:textId="319E38F7" w:rsidR="00600C41" w:rsidRDefault="00600C41" w:rsidP="00600C41">
      <w:pPr>
        <w:pStyle w:val="Text1-2"/>
        <w:numPr>
          <w:ilvl w:val="2"/>
          <w:numId w:val="9"/>
        </w:numPr>
        <w:tabs>
          <w:tab w:val="clear" w:pos="1474"/>
        </w:tabs>
        <w:ind w:left="1560" w:hanging="794"/>
      </w:pPr>
      <w:r w:rsidRPr="00600C41">
        <w:t>Ukáží-li se prohlášení Zhotovitele dle odstavce 4.</w:t>
      </w:r>
      <w:r>
        <w:t>7</w:t>
      </w:r>
      <w:r w:rsidRPr="00600C41">
        <w:t>.1 této Smlouvy jako nepravdivá nebo poruší-li Zhotovitel svou oznamovací povinnost dle odstavce 4.</w:t>
      </w:r>
      <w:r>
        <w:t>7</w:t>
      </w:r>
      <w:r w:rsidRPr="00600C41">
        <w:t>.3 nebo některou z povinností dle odstavců 4.</w:t>
      </w:r>
      <w:r>
        <w:t>7</w:t>
      </w:r>
      <w:r w:rsidRPr="00600C41">
        <w:t>.4 nebo 4.</w:t>
      </w:r>
      <w:r>
        <w:t>7</w:t>
      </w:r>
      <w:r w:rsidRPr="00600C41">
        <w:t>.5 této Smlouvy, je Objednatel oprávněn odstoupit od této Smlouvy. Zhotovitel je dále povinen zaplatit za každé jednotlivé porušení povinností dle předchozí věty, s výjimkou oznamovací povinnosti dle odstavce 4.</w:t>
      </w:r>
      <w:r>
        <w:t>7</w:t>
      </w:r>
      <w:r w:rsidRPr="00600C41">
        <w:t>.3 této Smlouvy, smluvní pokutu ve výši 300.000 Kč. Zhotovitel je dále povinen zaplatit za každé jednotlivé porušení oznamovací povinnosti dle odstavce 4.</w:t>
      </w:r>
      <w:r>
        <w:t>7</w:t>
      </w:r>
      <w:r w:rsidRPr="00600C41">
        <w:t xml:space="preserve">.3, smluvní pokutu ve výši 100.000 Kč. Ustanovení § 2004 odst. 2 </w:t>
      </w:r>
      <w:r w:rsidR="0084658A">
        <w:t>o</w:t>
      </w:r>
      <w:r w:rsidRPr="00600C41">
        <w:t xml:space="preserve">bčanského zákoníku a § 2050 </w:t>
      </w:r>
      <w:r w:rsidR="0084658A">
        <w:t>o</w:t>
      </w:r>
      <w:r w:rsidRPr="00600C41">
        <w:t>bčanského zákoníku se nepoužijí.</w:t>
      </w:r>
    </w:p>
    <w:p w14:paraId="40C71600" w14:textId="77777777" w:rsidR="00BA7A50" w:rsidRDefault="00BA7A50" w:rsidP="00BA7A50">
      <w:pPr>
        <w:pStyle w:val="Text1-2"/>
        <w:numPr>
          <w:ilvl w:val="0"/>
          <w:numId w:val="0"/>
        </w:numPr>
        <w:ind w:left="1560"/>
      </w:pPr>
    </w:p>
    <w:p w14:paraId="2E344D22" w14:textId="77777777" w:rsidR="003D53FD" w:rsidRPr="00B459C0" w:rsidRDefault="003D53FD" w:rsidP="003D53FD">
      <w:pPr>
        <w:pStyle w:val="Text1-1"/>
        <w:numPr>
          <w:ilvl w:val="1"/>
          <w:numId w:val="9"/>
        </w:numPr>
      </w:pPr>
      <w:r w:rsidRPr="00B459C0">
        <w:lastRenderedPageBreak/>
        <w:t>Požadavek na Poddodavatele</w:t>
      </w:r>
    </w:p>
    <w:p w14:paraId="277FE6B2" w14:textId="77777777" w:rsidR="003D53FD" w:rsidRPr="00B459C0" w:rsidRDefault="003D53FD" w:rsidP="003D53FD">
      <w:pPr>
        <w:pStyle w:val="Text1-2"/>
        <w:numPr>
          <w:ilvl w:val="2"/>
          <w:numId w:val="9"/>
        </w:numPr>
        <w:tabs>
          <w:tab w:val="clear" w:pos="1474"/>
          <w:tab w:val="num" w:pos="1503"/>
        </w:tabs>
        <w:ind w:left="1503" w:hanging="794"/>
      </w:pPr>
      <w:r w:rsidRPr="00B459C0">
        <w:t>Zhotovitel prohlašuje, že žádný z jeho Poddodavatelů (uvedených v Příloze č. 8 této Smlouvy) nebyl v zemi svého sídla v posledních 5 letech pravomocně odsouzen pro trestný čin uvedený v příloze č. 3 k ZZVZ nebo obdobný trestný čin podle právního řádu země sídla Poddodavatele, přičemž k zahlazeným odsouzením se nepřihlíží. Je-li Poddodavatelem právnická osoba, musí tuto podmínku splňovat tato právnická osoba a zároveň každý člen statutárního orgánu. Je-li členem statutárního orgánu Poddodavatele právnická osoba, musí tuto podmínku splňovat tato právnická osoba, každý člen statutárního orgánu této právnické osoby a osoba zastupující tuto právnickou osobu ve statutárním orgánu poddodavatele. Je-li Poddodavatelem pobočka závodu zahraniční právnické osoby, musí podmínku splňovat tato právnická osoba a vedoucí pobočky závodu; v případě pobočky závodu české právnické osoby musí podmínku splňovat tato právnická osoba, každý člen statutárního orgánu této právnické osoby, osoba zastupující tuto právnickou osobu ve statutárním orgánu dodavatele a vedoucí pobočky závodu.</w:t>
      </w:r>
    </w:p>
    <w:p w14:paraId="70C2103B" w14:textId="25BB7DDC" w:rsidR="003D53FD" w:rsidRPr="00B459C0" w:rsidRDefault="003D53FD" w:rsidP="003D53FD">
      <w:pPr>
        <w:pStyle w:val="Text1-2"/>
        <w:numPr>
          <w:ilvl w:val="2"/>
          <w:numId w:val="9"/>
        </w:numPr>
        <w:tabs>
          <w:tab w:val="clear" w:pos="1474"/>
          <w:tab w:val="num" w:pos="1503"/>
        </w:tabs>
        <w:ind w:left="1503" w:hanging="794"/>
      </w:pPr>
      <w:r w:rsidRPr="00B459C0">
        <w:t>Přestane-li některý z Poddodavatelů (uvedených v Příloze č. 8 této Smlouvy) splňovat výše uvedené podmínky dle odst. 4.</w:t>
      </w:r>
      <w:r>
        <w:t>8</w:t>
      </w:r>
      <w:r w:rsidRPr="00B459C0">
        <w:t>.1 této Smlouvy, oznámí Zhotovitel tuto skutečnost bez zbytečného odkladu, nejpozději však do 3 pracovních dnů ode dne, kdy Poddodavatel přestal splňovat výše uvedené podmínky, Objednateli.</w:t>
      </w:r>
    </w:p>
    <w:p w14:paraId="5FF591E8" w14:textId="25A5FDA7" w:rsidR="003D53FD" w:rsidRPr="00B459C0" w:rsidRDefault="003D53FD" w:rsidP="003D53FD">
      <w:pPr>
        <w:pStyle w:val="Text1-2"/>
        <w:numPr>
          <w:ilvl w:val="2"/>
          <w:numId w:val="9"/>
        </w:numPr>
        <w:tabs>
          <w:tab w:val="clear" w:pos="1474"/>
          <w:tab w:val="num" w:pos="1503"/>
        </w:tabs>
        <w:ind w:left="1503" w:hanging="794"/>
      </w:pPr>
      <w:r w:rsidRPr="00B459C0">
        <w:t>Objednatel může požadovat nahrazení Poddodavatele, který přestal splňovat podmínky dle odst. 4.</w:t>
      </w:r>
      <w:r>
        <w:t>8</w:t>
      </w:r>
      <w:r w:rsidRPr="00B459C0">
        <w:t>.1 této Smlouvy.</w:t>
      </w:r>
    </w:p>
    <w:p w14:paraId="61E775A6" w14:textId="02AF59D7" w:rsidR="003D53FD" w:rsidRDefault="003D53FD" w:rsidP="003D53FD">
      <w:pPr>
        <w:pStyle w:val="Text1-2"/>
        <w:numPr>
          <w:ilvl w:val="2"/>
          <w:numId w:val="9"/>
        </w:numPr>
        <w:tabs>
          <w:tab w:val="clear" w:pos="1474"/>
          <w:tab w:val="num" w:pos="1503"/>
        </w:tabs>
        <w:ind w:left="1503" w:hanging="794"/>
      </w:pPr>
      <w:r w:rsidRPr="00B459C0">
        <w:t>Ukáží-li se prohlášení Zhotovitele dle odstavce 4.</w:t>
      </w:r>
      <w:r>
        <w:t>8</w:t>
      </w:r>
      <w:r w:rsidRPr="00B459C0">
        <w:t>.1 této Smlouvy jako nepravdivá nebo poruší-li Zhotovitel svou oznamovací povinnost dle odstavce 4.</w:t>
      </w:r>
      <w:r>
        <w:t>8</w:t>
      </w:r>
      <w:r w:rsidRPr="00B459C0">
        <w:t>.2, je Objednatel oprávněn odstoupit od této Smlouvy. Zhotovitel je dále povinen zaplatit za každé jednotlivé porušení povinností dle předchozí věty, s výjimkou oznamovací povinnosti dle odstavce 4.</w:t>
      </w:r>
      <w:r>
        <w:t>8</w:t>
      </w:r>
      <w:r w:rsidRPr="00B459C0">
        <w:t>.2 této Smlouvy, smluvní pokutu ve výši 100.000 Kč. Zhotovitel je dále povinen zaplatit za každé jednotlivé porušení oznamovací povinnosti dle odstavce 4.</w:t>
      </w:r>
      <w:r>
        <w:t>8</w:t>
      </w:r>
      <w:r w:rsidRPr="00B459C0">
        <w:t xml:space="preserve">.2, smluvní pokutu ve výši 50.000 Kč. Ustanovení § 2004 odst. 2 </w:t>
      </w:r>
      <w:r w:rsidR="0084658A">
        <w:t>o</w:t>
      </w:r>
      <w:r w:rsidRPr="00B459C0">
        <w:t xml:space="preserve">bčanského zákoníku a § 2050 </w:t>
      </w:r>
      <w:r w:rsidR="0084658A">
        <w:t>o</w:t>
      </w:r>
      <w:r w:rsidRPr="00B459C0">
        <w:t>bčanského zákoníku se nepoužijí.</w:t>
      </w:r>
    </w:p>
    <w:p w14:paraId="509A3E2F" w14:textId="7C9B83CE" w:rsidR="00AF5DD0" w:rsidRDefault="00AF5DD0" w:rsidP="00AF5DD0">
      <w:pPr>
        <w:pStyle w:val="Text1-1"/>
        <w:numPr>
          <w:ilvl w:val="1"/>
          <w:numId w:val="9"/>
        </w:numPr>
      </w:pPr>
      <w:r w:rsidRPr="00C93924">
        <w:t>Objednatel si v</w:t>
      </w:r>
      <w:r w:rsidR="00A47D05">
        <w:t xml:space="preserve"> souladu s </w:t>
      </w:r>
      <w:r w:rsidRPr="00C93924">
        <w:t>ust</w:t>
      </w:r>
      <w:r w:rsidR="004E32D5">
        <w:t>anovení</w:t>
      </w:r>
      <w:r w:rsidR="00A47D05">
        <w:t>m</w:t>
      </w:r>
      <w:r w:rsidRPr="00C93924">
        <w:t xml:space="preserve"> § 100 odst. 1 ZZVZ vyhrazuje možnost jednostranné změny </w:t>
      </w:r>
      <w:r w:rsidRPr="000D0CAD">
        <w:t>závazků vyplývajících ze Smlouvy, jak dále uvedeno:</w:t>
      </w:r>
    </w:p>
    <w:p w14:paraId="02B4A26A" w14:textId="26DF8929" w:rsidR="00E77D9E" w:rsidRDefault="00AF5DD0" w:rsidP="004E32D5">
      <w:pPr>
        <w:pStyle w:val="Text1-1"/>
        <w:numPr>
          <w:ilvl w:val="0"/>
          <w:numId w:val="53"/>
        </w:numPr>
        <w:ind w:left="1134"/>
      </w:pPr>
      <w:r w:rsidRPr="00E77D9E">
        <w:rPr>
          <w:b/>
          <w:bCs/>
        </w:rPr>
        <w:t xml:space="preserve">Změna odebraného množství </w:t>
      </w:r>
      <w:r w:rsidR="00E77D9E" w:rsidRPr="00E77D9E">
        <w:rPr>
          <w:b/>
          <w:bCs/>
        </w:rPr>
        <w:t xml:space="preserve">(rozsahu) </w:t>
      </w:r>
      <w:r w:rsidRPr="00E77D9E">
        <w:rPr>
          <w:b/>
          <w:bCs/>
        </w:rPr>
        <w:t>Služeb</w:t>
      </w:r>
    </w:p>
    <w:p w14:paraId="4850722E" w14:textId="70256D98" w:rsidR="00AF5DD0" w:rsidRDefault="00AF5DD0" w:rsidP="00E77D9E">
      <w:pPr>
        <w:pStyle w:val="Text1-1"/>
        <w:numPr>
          <w:ilvl w:val="0"/>
          <w:numId w:val="0"/>
        </w:numPr>
        <w:ind w:left="1134"/>
      </w:pPr>
      <w:r w:rsidRPr="000D0CAD">
        <w:t xml:space="preserve">Objednatel je oprávněn jednostranně zvýšit nebo snížit rozsah odebraných Služeb stanovený v čl. </w:t>
      </w:r>
      <w:r w:rsidR="00BE1950">
        <w:t>3.3</w:t>
      </w:r>
      <w:r w:rsidRPr="000D0CAD">
        <w:t xml:space="preserve"> </w:t>
      </w:r>
      <w:r w:rsidR="00BE1950">
        <w:t xml:space="preserve">a v Příloze č. 4 </w:t>
      </w:r>
      <w:r w:rsidRPr="000D0CAD">
        <w:t xml:space="preserve">Smlouvy až </w:t>
      </w:r>
      <w:r w:rsidRPr="008672BD">
        <w:t xml:space="preserve">o </w:t>
      </w:r>
      <w:r w:rsidR="00667830" w:rsidRPr="008672BD">
        <w:t xml:space="preserve">4 </w:t>
      </w:r>
      <w:r w:rsidRPr="008672BD">
        <w:t>% (</w:t>
      </w:r>
      <w:r w:rsidR="008672BD" w:rsidRPr="008672BD">
        <w:t>čtyři</w:t>
      </w:r>
      <w:r w:rsidR="00C3050C" w:rsidRPr="008672BD">
        <w:t xml:space="preserve"> </w:t>
      </w:r>
      <w:r w:rsidRPr="008672BD">
        <w:t>procent</w:t>
      </w:r>
      <w:r w:rsidR="008672BD" w:rsidRPr="008672BD">
        <w:t>a</w:t>
      </w:r>
      <w:r w:rsidRPr="000D0CAD">
        <w:t xml:space="preserve">), a to v případě, </w:t>
      </w:r>
      <w:r w:rsidR="00A47D05">
        <w:t xml:space="preserve">že </w:t>
      </w:r>
      <w:r w:rsidRPr="000D0CAD">
        <w:t xml:space="preserve">v průběhu </w:t>
      </w:r>
      <w:r w:rsidR="00FA2503">
        <w:t>ZAV</w:t>
      </w:r>
      <w:r w:rsidRPr="000D0CAD">
        <w:t xml:space="preserve"> dojde k archeologickému nálezu významně překračujícímu původně předpokládaný rozsah či význam nálezů (</w:t>
      </w:r>
      <w:r w:rsidR="006C5E83">
        <w:t xml:space="preserve">tj. nad rámec </w:t>
      </w:r>
      <w:r w:rsidRPr="000D0CAD">
        <w:t>uvedený v</w:t>
      </w:r>
      <w:r w:rsidR="00A47D05">
        <w:t xml:space="preserve">e Zprávě o prediktivním archeologickém </w:t>
      </w:r>
      <w:r w:rsidR="00A47D05" w:rsidRPr="008D4E12">
        <w:t>výzkumu</w:t>
      </w:r>
      <w:r w:rsidR="00FA2503">
        <w:t>,</w:t>
      </w:r>
      <w:r w:rsidRPr="008D4E12">
        <w:t xml:space="preserve"> viz příloha č. </w:t>
      </w:r>
      <w:r w:rsidR="00A47D05" w:rsidRPr="008D4E12">
        <w:t>3</w:t>
      </w:r>
      <w:r w:rsidRPr="008D4E12">
        <w:t xml:space="preserve"> – Technická dokumentace)</w:t>
      </w:r>
      <w:r w:rsidR="004E32D5" w:rsidRPr="008D4E12">
        <w:t xml:space="preserve"> nebo naopak</w:t>
      </w:r>
      <w:r w:rsidRPr="008D4E12">
        <w:t>.</w:t>
      </w:r>
    </w:p>
    <w:p w14:paraId="25BF1E65" w14:textId="22BA32C5" w:rsidR="008672BD" w:rsidRPr="008D4E12" w:rsidRDefault="008672BD" w:rsidP="00E77D9E">
      <w:pPr>
        <w:pStyle w:val="Text1-1"/>
        <w:numPr>
          <w:ilvl w:val="0"/>
          <w:numId w:val="0"/>
        </w:numPr>
        <w:ind w:left="1134"/>
      </w:pPr>
      <w:r w:rsidRPr="000D0CAD">
        <w:t xml:space="preserve">Objednatel je </w:t>
      </w:r>
      <w:r>
        <w:t xml:space="preserve">dále </w:t>
      </w:r>
      <w:r w:rsidRPr="000D0CAD">
        <w:t xml:space="preserve">oprávněn jednostranně snížit rozsah odebraných Služeb stanovený v čl. </w:t>
      </w:r>
      <w:r>
        <w:t>3.3</w:t>
      </w:r>
      <w:r w:rsidRPr="000D0CAD">
        <w:t xml:space="preserve"> </w:t>
      </w:r>
      <w:r>
        <w:t xml:space="preserve">a v Příloze č. 4 </w:t>
      </w:r>
      <w:r w:rsidRPr="000D0CAD">
        <w:t xml:space="preserve">Smlouvy v případě, </w:t>
      </w:r>
      <w:r>
        <w:t xml:space="preserve">že se Objednateli nepodaří získat práva k pozemkům potřebným pro provedení Terénní části ZAV. V takovém případě se </w:t>
      </w:r>
      <w:r w:rsidRPr="000D0CAD">
        <w:t>rozsah odebraných Služeb</w:t>
      </w:r>
      <w:r>
        <w:t xml:space="preserve"> sníží vždy o výměru pozemků, na níž nebude možno terénní práce provést.</w:t>
      </w:r>
    </w:p>
    <w:p w14:paraId="744D399C" w14:textId="58E80818" w:rsidR="00E77D9E" w:rsidRPr="008D4E12" w:rsidRDefault="00AF5DD0" w:rsidP="004E32D5">
      <w:pPr>
        <w:pStyle w:val="Text1-1"/>
        <w:numPr>
          <w:ilvl w:val="0"/>
          <w:numId w:val="53"/>
        </w:numPr>
        <w:ind w:left="1134"/>
      </w:pPr>
      <w:r w:rsidRPr="008D4E12">
        <w:rPr>
          <w:b/>
          <w:bCs/>
        </w:rPr>
        <w:t xml:space="preserve">Změna </w:t>
      </w:r>
      <w:r w:rsidR="00A47D05" w:rsidRPr="008D4E12">
        <w:rPr>
          <w:b/>
          <w:bCs/>
        </w:rPr>
        <w:t>D</w:t>
      </w:r>
      <w:r w:rsidRPr="008D4E12">
        <w:rPr>
          <w:b/>
          <w:bCs/>
        </w:rPr>
        <w:t xml:space="preserve">oby </w:t>
      </w:r>
      <w:r w:rsidR="00A47D05" w:rsidRPr="008D4E12">
        <w:rPr>
          <w:b/>
          <w:bCs/>
        </w:rPr>
        <w:t>poskytování</w:t>
      </w:r>
      <w:r w:rsidRPr="008D4E12">
        <w:rPr>
          <w:b/>
          <w:bCs/>
        </w:rPr>
        <w:t xml:space="preserve"> Služeb </w:t>
      </w:r>
      <w:r w:rsidR="00A47D05" w:rsidRPr="008D4E12">
        <w:rPr>
          <w:b/>
          <w:bCs/>
        </w:rPr>
        <w:t xml:space="preserve">či </w:t>
      </w:r>
      <w:r w:rsidR="00A47D05" w:rsidRPr="008D4E12">
        <w:rPr>
          <w:b/>
          <w:bCs/>
          <w:szCs w:val="24"/>
        </w:rPr>
        <w:t>Doby poskytování jednotlivých (dílčích) částí Služeb</w:t>
      </w:r>
    </w:p>
    <w:p w14:paraId="51393822" w14:textId="76CE7AF7" w:rsidR="00AF5DD0" w:rsidRPr="00B247C5" w:rsidRDefault="00AF5DD0" w:rsidP="00E77D9E">
      <w:pPr>
        <w:pStyle w:val="Text1-1"/>
        <w:numPr>
          <w:ilvl w:val="0"/>
          <w:numId w:val="0"/>
        </w:numPr>
        <w:ind w:left="1134"/>
      </w:pPr>
      <w:r w:rsidRPr="008D4E12">
        <w:t xml:space="preserve">Objednatel </w:t>
      </w:r>
      <w:r w:rsidR="006C5E83" w:rsidRPr="008D4E12">
        <w:t xml:space="preserve">si kromě případů uvedených v článku 3 Obchodních podmínek vyhrazuje právo (i opakovaně) </w:t>
      </w:r>
      <w:r w:rsidRPr="008D4E12">
        <w:t xml:space="preserve">prodloužit </w:t>
      </w:r>
      <w:r w:rsidR="004E32D5" w:rsidRPr="008D4E12">
        <w:t>Do</w:t>
      </w:r>
      <w:r w:rsidRPr="008D4E12">
        <w:t xml:space="preserve">bu </w:t>
      </w:r>
      <w:r w:rsidR="004E32D5" w:rsidRPr="008D4E12">
        <w:t xml:space="preserve">poskytování Služeb </w:t>
      </w:r>
      <w:r w:rsidR="00A47D05" w:rsidRPr="008D4E12">
        <w:t xml:space="preserve">a/nebo Dobu poskytování jednotlivých (dílčích) částí </w:t>
      </w:r>
      <w:r w:rsidR="006C5E83" w:rsidRPr="008D4E12">
        <w:t xml:space="preserve">Služeb, jak jsou </w:t>
      </w:r>
      <w:r w:rsidR="004E32D5" w:rsidRPr="008D4E12">
        <w:t>stanoven</w:t>
      </w:r>
      <w:r w:rsidR="006C5E83" w:rsidRPr="008D4E12">
        <w:t>y</w:t>
      </w:r>
      <w:r w:rsidR="004E32D5" w:rsidRPr="008D4E12">
        <w:t xml:space="preserve"> v Příloze č. 5 Smlouvy</w:t>
      </w:r>
      <w:r w:rsidRPr="008D4E12">
        <w:t xml:space="preserve">, a to v případě, </w:t>
      </w:r>
      <w:r w:rsidR="004E32D5" w:rsidRPr="008D4E12">
        <w:t xml:space="preserve">že </w:t>
      </w:r>
      <w:r w:rsidRPr="008D4E12">
        <w:rPr>
          <w:szCs w:val="24"/>
        </w:rPr>
        <w:t xml:space="preserve">v průběhu </w:t>
      </w:r>
      <w:r w:rsidR="00FA2503">
        <w:rPr>
          <w:szCs w:val="24"/>
        </w:rPr>
        <w:t xml:space="preserve">ZAV </w:t>
      </w:r>
      <w:r w:rsidRPr="008D4E12">
        <w:rPr>
          <w:szCs w:val="24"/>
        </w:rPr>
        <w:t>dojde k archeologickému nálezu významně překračujícímu původně předpokládaný rozsah či význam nálezů (</w:t>
      </w:r>
      <w:r w:rsidR="006C5E83" w:rsidRPr="008D4E12">
        <w:t xml:space="preserve">tj. nad rámec </w:t>
      </w:r>
      <w:r w:rsidR="006C5E83" w:rsidRPr="008D4E12">
        <w:lastRenderedPageBreak/>
        <w:t>uvedený ve Zprávě o prediktivním archeologickém výzkumu</w:t>
      </w:r>
      <w:r w:rsidR="00FA2503">
        <w:t>,</w:t>
      </w:r>
      <w:r w:rsidR="006C5E83" w:rsidRPr="008D4E12">
        <w:t xml:space="preserve"> viz příloha č. 3 – Technická dokumentace</w:t>
      </w:r>
      <w:r w:rsidRPr="008D4E12">
        <w:rPr>
          <w:szCs w:val="24"/>
        </w:rPr>
        <w:t>)</w:t>
      </w:r>
      <w:r w:rsidRPr="008D4E12">
        <w:t xml:space="preserve">. </w:t>
      </w:r>
      <w:bookmarkStart w:id="2" w:name="_Hlk50716338"/>
      <w:r w:rsidRPr="008D4E12">
        <w:rPr>
          <w:szCs w:val="24"/>
        </w:rPr>
        <w:t>Doba</w:t>
      </w:r>
      <w:r w:rsidRPr="000D0CAD">
        <w:rPr>
          <w:szCs w:val="24"/>
        </w:rPr>
        <w:t xml:space="preserve"> trvání Smlouvy bude </w:t>
      </w:r>
      <w:r w:rsidR="006C5E83">
        <w:rPr>
          <w:szCs w:val="24"/>
        </w:rPr>
        <w:t xml:space="preserve">v takovém případě </w:t>
      </w:r>
      <w:r w:rsidRPr="000D0CAD">
        <w:rPr>
          <w:szCs w:val="24"/>
        </w:rPr>
        <w:t>prodloužena o dobu nezbytně nutnou pro zpracování tohoto archeologického nálezu.</w:t>
      </w:r>
      <w:bookmarkEnd w:id="2"/>
    </w:p>
    <w:p w14:paraId="1B2B5FFF" w14:textId="65A3297D" w:rsidR="00AF5DD0" w:rsidRDefault="00AF5DD0" w:rsidP="00AF5DD0">
      <w:pPr>
        <w:pStyle w:val="Text1-1"/>
        <w:numPr>
          <w:ilvl w:val="1"/>
          <w:numId w:val="9"/>
        </w:numPr>
      </w:pPr>
      <w:r w:rsidRPr="00FA2503">
        <w:t>Objednatel si v</w:t>
      </w:r>
      <w:r w:rsidR="008D4E12" w:rsidRPr="00FA2503">
        <w:t xml:space="preserve"> souladu </w:t>
      </w:r>
      <w:r w:rsidRPr="00FA2503">
        <w:t>s ust</w:t>
      </w:r>
      <w:r w:rsidR="008D4E12" w:rsidRPr="00FA2503">
        <w:t>anovením</w:t>
      </w:r>
      <w:r w:rsidRPr="00FA2503">
        <w:t xml:space="preserve"> § 100 odst. 2 ZZVZ vyhrazuje právo realizovat změnu v osobě </w:t>
      </w:r>
      <w:r w:rsidR="008D4E12" w:rsidRPr="00FA2503">
        <w:t xml:space="preserve">Zhotovitele </w:t>
      </w:r>
      <w:r w:rsidRPr="00FA2503">
        <w:t xml:space="preserve">v průběhu plnění Smlouvy, </w:t>
      </w:r>
      <w:r w:rsidR="0047622C">
        <w:t>dojde-li k předčasnému ukončení smlouvy ze strany Zhotovitele nebo ze strany Objednatele. Objednatel si pro takový případ vyhrazuje právo uzavřít smlouvu s dodavatelem, jehož nabídka se umístila ve výsledku hodnocení v zadávacím řízení jako další v pořadí, a to s cenou stanovenou v souladu s nabídkou takového dodavatele (viz níže). Tento postup může Objednatel uplatnit i opakovaně. Objednatel v tomto případě uzavře smlouvu s dodavatelem, který se umístil ve výsledku hodnocení v zadávacím řízení jako další v pořadí, v podobě a v rozsahu smlouvy, jež byla součástí nabídky tohoto dodavatele, upravené v důsledku skutečnosti, že část předmětu díla byla provedena Zhotovitelem. Nový dodavatel tak bude realizovat pouze ty zbývající části plnění, jež nebyly realizovány Zhotovitelem. Objednatel si zároveň vyhrazuje právo neuzavřít smlouvu s dodavatelem, který neprokáže splnění podmínek účasti původního zadávacího řízení; v tomto případě je Objednatel oprávněn přistoupit k uzavření smlouvy s dodavatelem, který se umístil ve výsledku hodnocení v zadávacím řízení jako další v pořadí.</w:t>
      </w:r>
    </w:p>
    <w:p w14:paraId="30E7FF83" w14:textId="508E5C6F" w:rsidR="0047622C" w:rsidRDefault="0047622C" w:rsidP="0047622C">
      <w:pPr>
        <w:pStyle w:val="Text1-1"/>
        <w:numPr>
          <w:ilvl w:val="0"/>
          <w:numId w:val="0"/>
        </w:numPr>
        <w:ind w:left="737"/>
      </w:pPr>
      <w:r>
        <w:t xml:space="preserve">Objednatel upřesňuje, že rozsah předmětu plnění dle smlouvy s novým dodavatelem bude upraven tak, že dojde k adekvátnímu snížení rozsahu o tu část plnění, která již byla Zhotovitelem bezvadně dodána. Smluvní cena pro účely smlouvy s novým dodavatelem bude stanovena tak, že nabídková cena uvedená v nabídce nového dodavatele předložené v zadávacím řízení bude upravena s přihlédnutím k původnímu </w:t>
      </w:r>
      <w:r w:rsidR="00F9504A">
        <w:t>Rozpisu Ceny Díla</w:t>
      </w:r>
      <w:r>
        <w:t xml:space="preserve"> dle </w:t>
      </w:r>
      <w:r w:rsidR="00F9504A">
        <w:t>Smlouvy</w:t>
      </w:r>
      <w:r>
        <w:t xml:space="preserve"> a bude od ní odečtena část nabídkové ceny odpovídající již bezvadně dodané části předmětu plnění. </w:t>
      </w:r>
    </w:p>
    <w:p w14:paraId="515AEE2F" w14:textId="157CED32" w:rsidR="0047622C" w:rsidRDefault="0047622C" w:rsidP="0047622C">
      <w:pPr>
        <w:pStyle w:val="Text1-1"/>
        <w:numPr>
          <w:ilvl w:val="0"/>
          <w:numId w:val="0"/>
        </w:numPr>
        <w:ind w:left="737"/>
      </w:pPr>
      <w:r>
        <w:t>Společně s úpravou rozsahu díla dle smlouvy s novým dodavatelem bude odpovídajícím způsobem upraven a aktualizován i harmonogram plnění, a to tak, aby uvedené údaje a časová náročnost jednotlivých činností korespondovaly s upraveným rozsahem díla. Konečný termín plnění oproti původní nabídce nového dodavatele bude upraven o dobu trvání překážek objektivní povahy a s přihlédnutím k povaze zbývajících prací a souvisejících technických a technologických postupů.</w:t>
      </w:r>
    </w:p>
    <w:p w14:paraId="4B358914" w14:textId="6D26BD84" w:rsidR="00B8137B" w:rsidRPr="00FA2503" w:rsidRDefault="00FA2503" w:rsidP="00AF5DD0">
      <w:pPr>
        <w:pStyle w:val="Text1-1"/>
        <w:numPr>
          <w:ilvl w:val="1"/>
          <w:numId w:val="9"/>
        </w:numPr>
        <w:rPr>
          <w:u w:val="single"/>
        </w:rPr>
      </w:pPr>
      <w:r w:rsidRPr="00FA2503">
        <w:t>NEOBSAZENO</w:t>
      </w:r>
    </w:p>
    <w:p w14:paraId="7214F631" w14:textId="362E6029" w:rsidR="009D18CD" w:rsidRDefault="00FA2503" w:rsidP="009D18CD">
      <w:pPr>
        <w:pStyle w:val="Text1-1"/>
        <w:numPr>
          <w:ilvl w:val="1"/>
          <w:numId w:val="9"/>
        </w:numPr>
      </w:pPr>
      <w:r>
        <w:t xml:space="preserve">Zhotovitel </w:t>
      </w:r>
      <w:r w:rsidR="009D18CD" w:rsidRPr="00A2707D">
        <w:t xml:space="preserve">je povinen </w:t>
      </w:r>
      <w:r>
        <w:t xml:space="preserve">mít </w:t>
      </w:r>
      <w:r w:rsidR="009D18CD" w:rsidRPr="00A2707D">
        <w:t>po celou dobu poskytování plnění dle této Smlouvy uzavřenou platnou dohodu s Akademií věd ČR o rozsahu a podmínkách provádění archeologických výzkumů v dané lokalitě, dle § 21 odst. 2 zákona č. 20/1987 Sb., o</w:t>
      </w:r>
      <w:r w:rsidR="00402C61">
        <w:t> </w:t>
      </w:r>
      <w:r w:rsidR="009D18CD" w:rsidRPr="00A2707D">
        <w:t xml:space="preserve">státní památkové péči, příp. v případě zahraničního </w:t>
      </w:r>
      <w:r>
        <w:t xml:space="preserve">dodavatele </w:t>
      </w:r>
      <w:r w:rsidR="009D18CD" w:rsidRPr="00A2707D">
        <w:t>splňovat podmínky dle § 21a zákona č.</w:t>
      </w:r>
      <w:r>
        <w:t> </w:t>
      </w:r>
      <w:r w:rsidR="009D18CD" w:rsidRPr="00A2707D">
        <w:t>20/1987 Sb., o státní památkové péči, ve znění pozdějších předpisů</w:t>
      </w:r>
      <w:r w:rsidR="009D18CD">
        <w:t>.</w:t>
      </w:r>
    </w:p>
    <w:p w14:paraId="2C2BD2AC" w14:textId="57552046" w:rsidR="007D0BD9" w:rsidRPr="00402C61" w:rsidRDefault="007D0BD9" w:rsidP="009D18CD">
      <w:pPr>
        <w:pStyle w:val="Text1-1"/>
        <w:numPr>
          <w:ilvl w:val="1"/>
          <w:numId w:val="9"/>
        </w:numPr>
      </w:pPr>
      <w:r w:rsidRPr="007D0BD9">
        <w:t xml:space="preserve">Dovětek v druhé větě v čl. 9, odst. 9.3 Obchodních podmínek, ve znění: „a neshledal v nich žádné vady“ se vypouští bez náhrady.  </w:t>
      </w:r>
    </w:p>
    <w:p w14:paraId="17DD575A" w14:textId="77777777" w:rsidR="003F5723" w:rsidRDefault="003F5723" w:rsidP="003F5723">
      <w:pPr>
        <w:pStyle w:val="Nadpis1-1"/>
      </w:pPr>
      <w:r>
        <w:t>ZÁVĚREČNÁ USTANOVENÍ</w:t>
      </w:r>
    </w:p>
    <w:p w14:paraId="216CE027" w14:textId="77777777" w:rsidR="003F5723" w:rsidRDefault="003F5723" w:rsidP="003F5723">
      <w:pPr>
        <w:pStyle w:val="Text1-1"/>
      </w:pPr>
      <w:r>
        <w:t>Práva a povinnosti smluvních stran vyplývající z této Smlouvy se řídí občanským zákoníkem a ostatními příslušnými právními předpisy českého právního řádu.</w:t>
      </w:r>
    </w:p>
    <w:p w14:paraId="68E00471" w14:textId="77777777" w:rsidR="003F5723" w:rsidRDefault="003F5723" w:rsidP="003F5723">
      <w:pPr>
        <w:pStyle w:val="Text1-1"/>
      </w:pPr>
      <w:r>
        <w:t>Tato Smlouva nabývá platnosti dnem jejího pod</w:t>
      </w:r>
      <w:r w:rsidR="00964369">
        <w:t>pisu poslední Smluvní stranou a </w:t>
      </w:r>
      <w:r>
        <w:t>účinnosti dnem uveřejnění v registru smluv.</w:t>
      </w:r>
    </w:p>
    <w:p w14:paraId="75175FCE" w14:textId="77777777" w:rsidR="003F5723" w:rsidRDefault="003F5723" w:rsidP="003F5723">
      <w:pPr>
        <w:pStyle w:val="Text1-1"/>
      </w:pPr>
      <w:r>
        <w:t>Tuto Smlouvu je možné měnit pouze písemnou dohodou smluvních stran ve formě číslovaných dodatků této Smlouvy, podepsaných za každou smluvní stranu osobou nebo osobami oprávněnými jednat za smluvní stranu.</w:t>
      </w:r>
    </w:p>
    <w:p w14:paraId="1CC34C3D" w14:textId="77777777" w:rsidR="003F5723" w:rsidRDefault="003F5723" w:rsidP="003F5723">
      <w:pPr>
        <w:pStyle w:val="Text1-1"/>
      </w:pPr>
      <w:r>
        <w:t xml:space="preserve">Smluvní strany podpisem této Smlouvy vylučují, že se při právním styku mezi smluvními stranami přihlíží k obchodním zvyklostem, které tak nemají přednost před ustanoveními zákona dle </w:t>
      </w:r>
      <w:proofErr w:type="spellStart"/>
      <w:r>
        <w:t>ust</w:t>
      </w:r>
      <w:proofErr w:type="spellEnd"/>
      <w:r>
        <w:t>. § 558 odst. 2 občanského zákoníku.</w:t>
      </w:r>
    </w:p>
    <w:p w14:paraId="0B5070F1" w14:textId="77777777" w:rsidR="003F5723" w:rsidRDefault="003F5723" w:rsidP="003F5723">
      <w:pPr>
        <w:pStyle w:val="Text1-1"/>
      </w:pPr>
      <w:r>
        <w:t xml:space="preserve">Smluvní strany se dohodly, že možnost zhojení nedostatku písemné formy právního jednání se vylučuje, a že neplatnost právního jednání, pro nějž si smluvní strany sjednaly </w:t>
      </w:r>
      <w:r>
        <w:lastRenderedPageBreak/>
        <w:t xml:space="preserve">písemnou formu, lze namítnout kdykoliv. Tzn., že mezi smluvními stranami neplatí </w:t>
      </w:r>
      <w:proofErr w:type="spellStart"/>
      <w:r>
        <w:t>ust</w:t>
      </w:r>
      <w:proofErr w:type="spellEnd"/>
      <w:r>
        <w:t>. § 582 odst. 1 první věta a odst. 2 občanského zákoníku.</w:t>
      </w:r>
    </w:p>
    <w:p w14:paraId="28098A8B" w14:textId="13F0D045" w:rsidR="003F5723" w:rsidRDefault="003F5723" w:rsidP="003F5723">
      <w:pPr>
        <w:pStyle w:val="Text1-1"/>
      </w:pPr>
      <w:r>
        <w:t xml:space="preserve">Smluvní strany se ve smyslu </w:t>
      </w:r>
      <w:proofErr w:type="spellStart"/>
      <w:r>
        <w:t>ust</w:t>
      </w:r>
      <w:proofErr w:type="spellEnd"/>
      <w:r>
        <w:t>. § 630 odst. 1 občanského zákoníku dohodly, že promlčení práv plynoucích z odst. 15.6, 16.14 a 17.</w:t>
      </w:r>
      <w:r w:rsidR="004D71CD">
        <w:t>5</w:t>
      </w:r>
      <w:r>
        <w:t xml:space="preserve"> Obchodních podmínek trvá patnáct let. Tato lhůta je počítána ode dne, kdy právo mohlo být uplatněno poprvé.</w:t>
      </w:r>
    </w:p>
    <w:p w14:paraId="1114CACB" w14:textId="77777777" w:rsidR="003F5723" w:rsidRDefault="003F5723" w:rsidP="003F5723">
      <w:pPr>
        <w:pStyle w:val="Text1-1"/>
      </w:pPr>
      <w:r>
        <w:t xml:space="preserve">Žádné úkony či jednání ze strany Objednatele nelze považovat za příslib uzavření Smlouvy nebo dodatku k ní. V souladu s </w:t>
      </w:r>
      <w:proofErr w:type="spellStart"/>
      <w:r>
        <w:t>ust</w:t>
      </w:r>
      <w:proofErr w:type="spellEnd"/>
      <w:r>
        <w:t xml:space="preserve">. § 1740 odst. 3 občanského zákoníku Objednatel nepřipouští přijetí návrhu na uzavření Smlouvy s dodatkem nebo odchylkou, čímž druhá smluvní strana podpisem Smlouvy souhlasí. </w:t>
      </w:r>
    </w:p>
    <w:p w14:paraId="0D9134D5" w14:textId="5A24DDBE" w:rsidR="008546F9" w:rsidRPr="00600C41" w:rsidRDefault="003F5723" w:rsidP="008546F9">
      <w:pPr>
        <w:pStyle w:val="Text1-1"/>
        <w:numPr>
          <w:ilvl w:val="1"/>
          <w:numId w:val="9"/>
        </w:numPr>
      </w:pPr>
      <w:r>
        <w:t xml:space="preserve">Veškerá práva a povinnosti vyplývající z této Smlouvy přecházejí, pokud to povaha těchto práv a povinností nevylučuje, na právní nástupce smluvních stran. Při tom musí být dodržen § 222 odst. 10 </w:t>
      </w:r>
      <w:r w:rsidR="000F7CC3">
        <w:t>ZZVZ</w:t>
      </w:r>
      <w:r>
        <w:t xml:space="preserve">. Žádná ze stran není oprávněna převést jakákoliv práva či povinnosti nebo jejich část na třetí </w:t>
      </w:r>
      <w:r w:rsidRPr="00600C41">
        <w:t>osobu bez předchozího písemného souhlasu druhé smluvní strany</w:t>
      </w:r>
      <w:r w:rsidR="008546F9" w:rsidRPr="00600C41">
        <w:t>, není-li jinde ve Smlouvě uvedeno jinak.</w:t>
      </w:r>
    </w:p>
    <w:p w14:paraId="65B48E7B" w14:textId="459EF5EA" w:rsidR="003F5723" w:rsidRDefault="008546F9" w:rsidP="008546F9">
      <w:pPr>
        <w:pStyle w:val="Text1-1"/>
        <w:numPr>
          <w:ilvl w:val="0"/>
          <w:numId w:val="0"/>
        </w:numPr>
        <w:ind w:left="737"/>
      </w:pPr>
      <w:r w:rsidRPr="00600C41">
        <w:t>Pokud dojde ke změně v osobě Zhotovitele následkem právního nástupnictví v souvislosti s přeměnou Zhotovitele, jeho smrtí nebo převodem jeho závodu, popřípadě části závodu, je nový Zhotovitel povinen do 5 pracovních dnů ode dne, kdy nastanou právní účinky změny, předložit Objednateli dokumenty prokazující, že splňuje kritéria kvalifikace stanovená v zadávací dokumentaci zadávacího řízení. Marné uplynutí této lhůty je důvodem k vydání pokynu Objednatele k přerušení postupu prací na Díle z důvodů na straně Zhotovitele.</w:t>
      </w:r>
    </w:p>
    <w:p w14:paraId="5ACB027D" w14:textId="77777777" w:rsidR="003F5723" w:rsidRDefault="003F5723" w:rsidP="003F5723">
      <w:pPr>
        <w:pStyle w:val="Text1-1"/>
      </w:pPr>
      <w:r>
        <w:t>Ukončením účinnosti této Smlouvy nejsou dotčena ustanovení Smlouvy ve znění jejích příloh týkající se licencí, záruk, nároků z odpovědnosti za vady, nároky z odpovědnosti za škodu a nároky ze smluvních pokut, pokud vznikly před ukončením účinnosti Smlouvy, ustanovení o ochraně informací, ani další ustanovení a nároky, z jejichž povahy vyplývá, že mají trvat i po zániku účinnosti této Smlouvy.</w:t>
      </w:r>
    </w:p>
    <w:p w14:paraId="392B4E47" w14:textId="77777777" w:rsidR="003F5723" w:rsidRDefault="003F5723" w:rsidP="003F5723">
      <w:pPr>
        <w:pStyle w:val="Text1-1"/>
      </w:pPr>
      <w:r>
        <w:t>Pokud by se kterékoliv ustanovení této Smlouvy ukázalo být neplatným nebo nevynutitelným, nebo se jím stalo po uzavření této Smlouvy, pak tato skutečnost nepůsobí neplatnost ani nevynutitelnost ostatních ustanovení této Smlouvy, nevyplývá-li z donucujících ustanovení právních předpisů jinak. Smluvní strany se zavazují bez zbytečného odkladu po výzvě kterékoliv strany takové neplatné či nevynutitelné ustanovení nahradit platným a vynutitelným ustanovením, které je svým obsahem nejbližší účelu neplatného či nevynutitelného ustanovení.</w:t>
      </w:r>
    </w:p>
    <w:p w14:paraId="3847BBB0" w14:textId="77777777" w:rsidR="00AA588D" w:rsidRPr="00153D4D" w:rsidRDefault="00AA588D" w:rsidP="00AA588D">
      <w:pPr>
        <w:pStyle w:val="Text1-1"/>
      </w:pPr>
      <w:r w:rsidRPr="00153D4D">
        <w:rPr>
          <w:i/>
          <w:color w:val="00B050"/>
        </w:rPr>
        <w:t>Varianta A)</w:t>
      </w:r>
      <w:r w:rsidRPr="00153D4D">
        <w:rPr>
          <w:color w:val="00B050"/>
        </w:rPr>
        <w:t xml:space="preserve"> </w:t>
      </w:r>
      <w:r w:rsidRPr="001B4800">
        <w:t>Tato Smlouva je vyhotovena elektronicky a podepsána zaručeným elektronickým podpisem založeným na kvalifikovaném certifikátu pro elektronický podpis nebo kvalifikovaným elektronickým podpisem.</w:t>
      </w:r>
      <w:r>
        <w:t xml:space="preserve"> </w:t>
      </w:r>
      <w:r w:rsidRPr="00153D4D">
        <w:rPr>
          <w:i/>
          <w:color w:val="00B050"/>
        </w:rPr>
        <w:t>Varianta B)</w:t>
      </w:r>
      <w:r w:rsidRPr="00153D4D">
        <w:rPr>
          <w:color w:val="00B050"/>
        </w:rPr>
        <w:t xml:space="preserve"> </w:t>
      </w:r>
      <w:r w:rsidRPr="00153D4D">
        <w:t xml:space="preserve">Tato Smlouva je vyhotovena ve </w:t>
      </w:r>
      <w:r w:rsidRPr="00153D4D">
        <w:rPr>
          <w:highlight w:val="yellow"/>
        </w:rPr>
        <w:t>"</w:t>
      </w:r>
      <w:bookmarkStart w:id="3" w:name="_Hlk163716949"/>
      <w:r w:rsidRPr="00153D4D">
        <w:rPr>
          <w:highlight w:val="yellow"/>
        </w:rPr>
        <w:t>[</w:t>
      </w:r>
      <w:bookmarkEnd w:id="3"/>
      <w:r w:rsidRPr="00153D4D">
        <w:rPr>
          <w:highlight w:val="yellow"/>
        </w:rPr>
        <w:t>VLOŽÍ ZHOTOVITEL</w:t>
      </w:r>
      <w:bookmarkStart w:id="4" w:name="_Hlk163716966"/>
      <w:r w:rsidRPr="00153D4D">
        <w:t>]</w:t>
      </w:r>
      <w:bookmarkEnd w:id="4"/>
      <w:r w:rsidRPr="00153D4D">
        <w:t>" vyhotoveních, z nichž Objednatel obdrží „[</w:t>
      </w:r>
      <w:r w:rsidRPr="00153D4D">
        <w:rPr>
          <w:highlight w:val="green"/>
        </w:rPr>
        <w:t>VLOŽÍ OBJEDNATEL</w:t>
      </w:r>
      <w:r w:rsidRPr="00153D4D">
        <w:t>]“ vyhotovení a Zhotovitel obdrží "[</w:t>
      </w:r>
      <w:r w:rsidRPr="00153D4D">
        <w:rPr>
          <w:highlight w:val="yellow"/>
        </w:rPr>
        <w:t>VLOŽÍ ZHOTOVITEL</w:t>
      </w:r>
      <w:r w:rsidRPr="00153D4D">
        <w:t>]" vyhotovení.</w:t>
      </w:r>
    </w:p>
    <w:p w14:paraId="32F82901" w14:textId="77777777" w:rsidR="00AA588D" w:rsidRPr="00153D4D" w:rsidRDefault="00AA588D" w:rsidP="00AA588D">
      <w:pPr>
        <w:spacing w:after="120"/>
        <w:ind w:left="737"/>
        <w:jc w:val="both"/>
        <w:rPr>
          <w:i/>
          <w:color w:val="00B050"/>
        </w:rPr>
      </w:pPr>
      <w:r w:rsidRPr="00153D4D">
        <w:rPr>
          <w:i/>
          <w:color w:val="00B050"/>
          <w:highlight w:val="yellow"/>
        </w:rPr>
        <w:t>Vybere se Varianta A)</w:t>
      </w:r>
      <w:r w:rsidRPr="00060C31">
        <w:rPr>
          <w:i/>
          <w:color w:val="00B050"/>
          <w:highlight w:val="yellow"/>
        </w:rPr>
        <w:t>. V případě, že z objektivn</w:t>
      </w:r>
      <w:r w:rsidRPr="00254815">
        <w:rPr>
          <w:i/>
          <w:color w:val="00B050"/>
          <w:highlight w:val="yellow"/>
        </w:rPr>
        <w:t>íc</w:t>
      </w:r>
      <w:r w:rsidRPr="00060C31">
        <w:rPr>
          <w:i/>
          <w:color w:val="00B050"/>
          <w:highlight w:val="yellow"/>
        </w:rPr>
        <w:t xml:space="preserve">h důvodů </w:t>
      </w:r>
      <w:r w:rsidRPr="00153D4D">
        <w:rPr>
          <w:i/>
          <w:color w:val="00B050"/>
          <w:highlight w:val="yellow"/>
        </w:rPr>
        <w:t>není možné vyhotovit Smlouvu v digitální (elektronické) podobě, například, když Zhotovitel nedisponuje elektronickým podpisem, nebo z jiných důvodů není ze strany Zhotovitele možná elektronická komunikace</w:t>
      </w:r>
      <w:r>
        <w:rPr>
          <w:i/>
          <w:color w:val="00B050"/>
          <w:highlight w:val="yellow"/>
        </w:rPr>
        <w:t>,</w:t>
      </w:r>
      <w:r w:rsidRPr="00153D4D">
        <w:rPr>
          <w:i/>
          <w:color w:val="00B050"/>
          <w:highlight w:val="yellow"/>
        </w:rPr>
        <w:t xml:space="preserve"> </w:t>
      </w:r>
      <w:r w:rsidRPr="00060C31">
        <w:rPr>
          <w:i/>
          <w:color w:val="00B050"/>
          <w:highlight w:val="yellow"/>
        </w:rPr>
        <w:t xml:space="preserve">vybere se </w:t>
      </w:r>
      <w:r w:rsidRPr="00153D4D">
        <w:rPr>
          <w:i/>
          <w:color w:val="00B050"/>
          <w:highlight w:val="yellow"/>
        </w:rPr>
        <w:t>Varianta B) pro vyhotovení smlouvy. [Variantu „VYBERE ZHOTOVITEL“. Druhou variantu, spolu s tímto pokynem a označení vybrané varianty, Zhotovitel odstraní].</w:t>
      </w:r>
    </w:p>
    <w:p w14:paraId="7984A58B" w14:textId="77777777" w:rsidR="003F5723" w:rsidRDefault="003F5723" w:rsidP="003F5723">
      <w:pPr>
        <w:pStyle w:val="Text1-1"/>
      </w:pPr>
      <w:r>
        <w:t xml:space="preserve">Obě Smluvní strany souhlasí v souvislosti s aplikací </w:t>
      </w:r>
      <w:r w:rsidR="00124751">
        <w:t>zákona č. 340/2015 Sb. (zákon o </w:t>
      </w:r>
      <w:r>
        <w:t>registru smluv, dále jen ZRS) s uveřejněním těchto smluv v registru smluv v rozsahu vyžadovaném ZRS a současně souhlasí se zveřejněním údajů o identifikaci Smluvních stran, předmětu Smlouvy, jeho ceně či hodnotě a datu uzavření této Smlouvy</w:t>
      </w:r>
      <w:r w:rsidR="00124751">
        <w:t xml:space="preserve">. Obě </w:t>
      </w:r>
      <w:r>
        <w:t xml:space="preserve">Smluvní strany zašlou správci registru smluv elektronický obraz Smlouvy a jejich příloh a metadata vyžadovaná ZRS, a to do 30 kalendářních dnů od uzavření Smlouvy. Zhotovitel podpisem této Smlouvy zároveň výslovně stvrzuje, že souhlasí s případným zveřejněním těla Smlouvy (tzn. bez jejích příloh s výjimkou Obchodních podmínek) na internetových stránkách Objednatele. </w:t>
      </w:r>
    </w:p>
    <w:p w14:paraId="70CFB536" w14:textId="77777777" w:rsidR="003F5723" w:rsidRDefault="003F5723" w:rsidP="00124751">
      <w:pPr>
        <w:pStyle w:val="Text1-1"/>
      </w:pPr>
      <w:r>
        <w:lastRenderedPageBreak/>
        <w:t>Smluvní strany výslovně prohlašují, že údaje a další skutečnosti uvedené v této smlouvě, vyjma částí označených ve smyslu následujícího odstavce této smlouvy, nepovažují za obchodní tajemství ve smyslu ustanovení § 504 zákona č. 89/2012 Sb., občanský zákoník, ve znění pozdějších předpisů (dále jen „obchodní tajemství“), a že se nejedná ani o informace, které nemohou být v registru smluv uveřejněny na základě ustanovení § 3 odst. 1 ZRS.</w:t>
      </w:r>
    </w:p>
    <w:p w14:paraId="6B67D239" w14:textId="7273040F" w:rsidR="003F5723" w:rsidRDefault="003F5723" w:rsidP="002C33DE">
      <w:pPr>
        <w:pStyle w:val="Text1-1"/>
      </w:pPr>
      <w:r>
        <w:t xml:space="preserve">Jestliže smluvní strana </w:t>
      </w:r>
      <w:proofErr w:type="gramStart"/>
      <w:r>
        <w:t>označí</w:t>
      </w:r>
      <w:proofErr w:type="gramEnd"/>
      <w:r>
        <w:t xml:space="preserve"> za své obchodní tajemst</w:t>
      </w:r>
      <w:r w:rsidR="00964369">
        <w:t>ví část obsahu smlouvy, která v </w:t>
      </w:r>
      <w:r>
        <w:t>důsledku toho bude pro účely uveřejnění smlouvy v registru smluv znečitelněna, nese tato smluvní strana odpovědnost, pokud by smlouva v důsledku takového označení byla uveřejněna způsobem odporujícím ZRS, a to bez ohledu na to, která ze stran smlouvu v registru smluv uveřejnila. S částmi smlouvy, které druhá smluvní strana neoznačí za své obchodní tajemství před uzavřením této smlouvy, nebude Objednatel jako s obchodním tajemstvím nakládat a ani odpovídat za případnou škodu či jinou újmu takovým postupem vzniklou. Označením obchodního tajemství ve smyslu předchozí věty se rozumí doručení písemného oznámení Zhotovitele Objednateli obsahujícího přesnou identifikaci dotčených částí smlouvy včetně odůvodnění, proč jsou za obchodní tajemství považovány. Zhotovitel je povinen výslovně uvést, že informace, které označil jako své obchodní tajemství, naplňují současně všechny definiční znaky obchodního tajemství, tak jak je vymezeno v ustanovení § 504 občanského zákoníku, a zavazuje se neprodleně písemně sdělit Objednateli skutečnost, že takto označené informace přestaly naplňovat znaky obchodního tajemství.</w:t>
      </w:r>
    </w:p>
    <w:p w14:paraId="08F8CD6C" w14:textId="77777777" w:rsidR="00964369" w:rsidRDefault="003F5723" w:rsidP="00376B87">
      <w:pPr>
        <w:pStyle w:val="Text1-1"/>
      </w:pPr>
      <w:r>
        <w:t>Osoby uzavírající tuto Smlouvu za Smluvní strany souhlasí s uveřejněním svých osobních údajů, které jsou uvedeny v této Smlouvě, spolu se Smlouvou v registru smluv. Tento souhlas je udělen na dobu neurčitou.</w:t>
      </w:r>
    </w:p>
    <w:p w14:paraId="4BED4D53" w14:textId="77777777" w:rsidR="00F422D3" w:rsidRPr="0056713A" w:rsidRDefault="00F422D3" w:rsidP="00964369">
      <w:pPr>
        <w:pStyle w:val="Text1-1"/>
      </w:pPr>
      <w:r w:rsidRPr="0056713A">
        <w:t xml:space="preserve">Přílohy, </w:t>
      </w:r>
      <w:r w:rsidRPr="00BA7A50">
        <w:t xml:space="preserve">které </w:t>
      </w:r>
      <w:proofErr w:type="gramStart"/>
      <w:r w:rsidRPr="00BA7A50">
        <w:t>tvoří</w:t>
      </w:r>
      <w:proofErr w:type="gramEnd"/>
      <w:r w:rsidRPr="00BA7A50">
        <w:t xml:space="preserve"> nedílnou</w:t>
      </w:r>
      <w:r w:rsidRPr="0056713A">
        <w:t xml:space="preserve"> součást této Smlouvy o dílo:</w:t>
      </w:r>
    </w:p>
    <w:p w14:paraId="69BC3F9E" w14:textId="77777777" w:rsidR="00F422D3" w:rsidRDefault="00F422D3" w:rsidP="00964369">
      <w:pPr>
        <w:pStyle w:val="Textbezslovn"/>
      </w:pPr>
      <w:r w:rsidRPr="00964369">
        <w:t>Příloha</w:t>
      </w:r>
      <w:r>
        <w:t xml:space="preserve"> č. 1</w:t>
      </w:r>
      <w:r>
        <w:tab/>
      </w:r>
      <w:r w:rsidR="00124751" w:rsidRPr="006923FD">
        <w:rPr>
          <w:b/>
        </w:rPr>
        <w:t>Specifikace Díla</w:t>
      </w:r>
    </w:p>
    <w:p w14:paraId="75E181C3" w14:textId="3A5F0374" w:rsidR="00F422D3" w:rsidRDefault="00F422D3" w:rsidP="0056713A">
      <w:pPr>
        <w:pStyle w:val="Textbezslovn"/>
        <w:ind w:left="2127" w:hanging="1390"/>
      </w:pPr>
      <w:r w:rsidRPr="00964369">
        <w:t>Příloha</w:t>
      </w:r>
      <w:r>
        <w:t xml:space="preserve"> č. 2</w:t>
      </w:r>
      <w:r>
        <w:tab/>
      </w:r>
      <w:r w:rsidRPr="0056713A">
        <w:rPr>
          <w:b/>
        </w:rPr>
        <w:t>O</w:t>
      </w:r>
      <w:r w:rsidR="00124751" w:rsidRPr="0056713A">
        <w:rPr>
          <w:b/>
        </w:rPr>
        <w:t xml:space="preserve">bchodní podmínky </w:t>
      </w:r>
      <w:r w:rsidR="00030B0B">
        <w:rPr>
          <w:b/>
        </w:rPr>
        <w:t xml:space="preserve">SSV </w:t>
      </w:r>
      <w:r w:rsidR="0056713A" w:rsidRPr="0056713A">
        <w:rPr>
          <w:b/>
        </w:rPr>
        <w:t>Pro smlouvu o dílo na poskytování služeb</w:t>
      </w:r>
      <w:r w:rsidR="0056713A">
        <w:t xml:space="preserve"> </w:t>
      </w:r>
      <w:r w:rsidR="00B42CAB" w:rsidRPr="00B42CAB">
        <w:rPr>
          <w:b/>
        </w:rPr>
        <w:t>OP</w:t>
      </w:r>
      <w:r w:rsidR="002B3AF4">
        <w:rPr>
          <w:b/>
        </w:rPr>
        <w:t xml:space="preserve"> </w:t>
      </w:r>
      <w:r w:rsidR="00B42CAB" w:rsidRPr="00B42CAB">
        <w:rPr>
          <w:b/>
        </w:rPr>
        <w:t>SSV</w:t>
      </w:r>
      <w:r w:rsidR="00B23140">
        <w:rPr>
          <w:b/>
        </w:rPr>
        <w:t>/</w:t>
      </w:r>
      <w:r w:rsidR="002B3AF4">
        <w:rPr>
          <w:b/>
        </w:rPr>
        <w:t>06/24</w:t>
      </w:r>
    </w:p>
    <w:p w14:paraId="673C0F39" w14:textId="3DFBCD3B" w:rsidR="00124751" w:rsidRDefault="00F422D3" w:rsidP="00964369">
      <w:pPr>
        <w:pStyle w:val="Textbezslovn"/>
      </w:pPr>
      <w:r w:rsidRPr="00964369">
        <w:t>Příloha</w:t>
      </w:r>
      <w:r>
        <w:t xml:space="preserve"> č. 3</w:t>
      </w:r>
      <w:r>
        <w:tab/>
      </w:r>
      <w:r w:rsidR="00A47D05">
        <w:rPr>
          <w:b/>
          <w:bCs/>
        </w:rPr>
        <w:t>Technická dokumentace</w:t>
      </w:r>
    </w:p>
    <w:p w14:paraId="36755676" w14:textId="66502FD8" w:rsidR="00F422D3" w:rsidRPr="00964369" w:rsidRDefault="00F422D3" w:rsidP="00964369">
      <w:pPr>
        <w:pStyle w:val="Textbezslovn"/>
      </w:pPr>
      <w:r w:rsidRPr="00964369">
        <w:t xml:space="preserve">Příloha </w:t>
      </w:r>
      <w:r w:rsidR="00B42CAB">
        <w:t xml:space="preserve">č. 4 </w:t>
      </w:r>
      <w:r w:rsidR="00B42CAB">
        <w:tab/>
      </w:r>
      <w:r w:rsidR="00B42CAB" w:rsidRPr="00B42CAB">
        <w:rPr>
          <w:b/>
        </w:rPr>
        <w:t>Rozpis</w:t>
      </w:r>
      <w:r w:rsidR="00B42CAB">
        <w:t xml:space="preserve"> </w:t>
      </w:r>
      <w:r w:rsidR="00124751" w:rsidRPr="006923FD">
        <w:rPr>
          <w:b/>
        </w:rPr>
        <w:t>Ceny Díla</w:t>
      </w:r>
    </w:p>
    <w:p w14:paraId="4E82BF5D" w14:textId="77777777" w:rsidR="00F422D3" w:rsidRPr="00964369" w:rsidRDefault="00F422D3" w:rsidP="00964369">
      <w:pPr>
        <w:pStyle w:val="Textbezslovn"/>
      </w:pPr>
      <w:r w:rsidRPr="00964369">
        <w:t>Příloha č. 5</w:t>
      </w:r>
      <w:r w:rsidRPr="00964369">
        <w:tab/>
      </w:r>
      <w:r w:rsidR="00124751" w:rsidRPr="006923FD">
        <w:rPr>
          <w:b/>
        </w:rPr>
        <w:t>Harmonogram plnění</w:t>
      </w:r>
    </w:p>
    <w:p w14:paraId="08F42C1A" w14:textId="77777777" w:rsidR="00124751" w:rsidRPr="00964369" w:rsidRDefault="00F422D3" w:rsidP="00964369">
      <w:pPr>
        <w:pStyle w:val="Textbezslovn"/>
      </w:pPr>
      <w:r w:rsidRPr="00964369">
        <w:t>Příloha č. 6</w:t>
      </w:r>
      <w:r w:rsidRPr="00964369">
        <w:tab/>
      </w:r>
      <w:r w:rsidR="00124751" w:rsidRPr="006923FD">
        <w:rPr>
          <w:b/>
        </w:rPr>
        <w:t>Oprávněné osoby</w:t>
      </w:r>
    </w:p>
    <w:p w14:paraId="1A4CA8B4" w14:textId="77777777" w:rsidR="00124751" w:rsidRPr="00964369" w:rsidRDefault="00F422D3" w:rsidP="00964369">
      <w:pPr>
        <w:pStyle w:val="Textbezslovn"/>
      </w:pPr>
      <w:r w:rsidRPr="00964369">
        <w:t>Příloha č.</w:t>
      </w:r>
      <w:r w:rsidR="00124751" w:rsidRPr="00964369">
        <w:t> </w:t>
      </w:r>
      <w:r w:rsidRPr="00964369">
        <w:t>7</w:t>
      </w:r>
      <w:r w:rsidRPr="00964369">
        <w:tab/>
      </w:r>
      <w:r w:rsidR="00124751" w:rsidRPr="006923FD">
        <w:rPr>
          <w:b/>
        </w:rPr>
        <w:t>Seznam požadovaných pojištění</w:t>
      </w:r>
    </w:p>
    <w:p w14:paraId="09F0D145" w14:textId="77777777" w:rsidR="00124751" w:rsidRDefault="00124751" w:rsidP="00964369">
      <w:pPr>
        <w:pStyle w:val="Textbezslovn"/>
        <w:rPr>
          <w:b/>
        </w:rPr>
      </w:pPr>
      <w:r w:rsidRPr="00964369">
        <w:t>Příloha č. 8</w:t>
      </w:r>
      <w:r w:rsidRPr="00964369">
        <w:tab/>
      </w:r>
      <w:r w:rsidRPr="006923FD">
        <w:rPr>
          <w:b/>
        </w:rPr>
        <w:t>Seznam poddodavatelů</w:t>
      </w:r>
    </w:p>
    <w:p w14:paraId="7222F0C8" w14:textId="416FAB8F" w:rsidR="00964369" w:rsidRPr="00964369" w:rsidRDefault="002C33DE" w:rsidP="00964369">
      <w:pPr>
        <w:pStyle w:val="Textbezslovn"/>
        <w:rPr>
          <w:highlight w:val="green"/>
        </w:rPr>
      </w:pPr>
      <w:r w:rsidRPr="00964369">
        <w:t>Příloha č. </w:t>
      </w:r>
      <w:r>
        <w:t>9</w:t>
      </w:r>
      <w:r>
        <w:tab/>
      </w:r>
      <w:r>
        <w:rPr>
          <w:b/>
          <w:bCs/>
        </w:rPr>
        <w:t>Zmocnění Vedoucího Zhotovitele</w:t>
      </w:r>
    </w:p>
    <w:p w14:paraId="2DE9D52F" w14:textId="77777777" w:rsidR="00BA7A50" w:rsidRDefault="00BA7A50" w:rsidP="009F0867">
      <w:pPr>
        <w:pStyle w:val="Textbezodsazen"/>
        <w:rPr>
          <w:rStyle w:val="Tun"/>
        </w:rPr>
      </w:pPr>
    </w:p>
    <w:p w14:paraId="417C22CA" w14:textId="6E4A27E8" w:rsidR="00124751" w:rsidRPr="00124751" w:rsidRDefault="00124751" w:rsidP="009F0867">
      <w:pPr>
        <w:pStyle w:val="Textbezodsazen"/>
        <w:rPr>
          <w:rStyle w:val="Tun"/>
        </w:rPr>
      </w:pPr>
      <w:r w:rsidRPr="00124751">
        <w:rPr>
          <w:rStyle w:val="Tun"/>
        </w:rPr>
        <w:t>Smluvní strany prohlašují, že si tuto Smlouvu přečetly, že s jejím obsahem souhlasí a na důkaz toho k ní připojují svoje podpisy.</w:t>
      </w:r>
    </w:p>
    <w:tbl>
      <w:tblPr>
        <w:tblW w:w="9652" w:type="dxa"/>
        <w:jc w:val="center"/>
        <w:tblLook w:val="01E0" w:firstRow="1" w:lastRow="1" w:firstColumn="1" w:lastColumn="1" w:noHBand="0" w:noVBand="0"/>
      </w:tblPr>
      <w:tblGrid>
        <w:gridCol w:w="4826"/>
        <w:gridCol w:w="4491"/>
        <w:gridCol w:w="335"/>
      </w:tblGrid>
      <w:tr w:rsidR="00B23140" w:rsidRPr="002C0AD9" w14:paraId="4E978442" w14:textId="77777777" w:rsidTr="002C0AD9">
        <w:trPr>
          <w:gridAfter w:val="1"/>
          <w:wAfter w:w="335" w:type="dxa"/>
          <w:jc w:val="center"/>
        </w:trPr>
        <w:tc>
          <w:tcPr>
            <w:tcW w:w="4826" w:type="dxa"/>
          </w:tcPr>
          <w:p w14:paraId="0D6284A4" w14:textId="63A36F9E" w:rsidR="00B23140" w:rsidRPr="002C0AD9" w:rsidRDefault="00316D63" w:rsidP="00335F00">
            <w:pPr>
              <w:pStyle w:val="RLdajeosmluvnstran"/>
              <w:jc w:val="left"/>
            </w:pPr>
            <w:r w:rsidRPr="002C0AD9">
              <w:rPr>
                <w:rFonts w:asciiTheme="minorHAnsi" w:hAnsiTheme="minorHAnsi"/>
                <w:sz w:val="18"/>
                <w:szCs w:val="18"/>
              </w:rPr>
              <w:br w:type="page"/>
            </w:r>
          </w:p>
        </w:tc>
        <w:tc>
          <w:tcPr>
            <w:tcW w:w="4491" w:type="dxa"/>
          </w:tcPr>
          <w:p w14:paraId="6D7ECA34" w14:textId="77777777" w:rsidR="00B23140" w:rsidRPr="002C0AD9" w:rsidRDefault="00B23140" w:rsidP="00181412">
            <w:pPr>
              <w:pStyle w:val="RLdajeosmluvnstran"/>
              <w:rPr>
                <w:rFonts w:asciiTheme="minorHAnsi" w:hAnsiTheme="minorHAnsi"/>
                <w:sz w:val="18"/>
                <w:szCs w:val="18"/>
              </w:rPr>
            </w:pPr>
          </w:p>
          <w:p w14:paraId="34201A23" w14:textId="77777777" w:rsidR="00B23140" w:rsidRPr="002C0AD9" w:rsidRDefault="00B23140" w:rsidP="00181412"/>
        </w:tc>
      </w:tr>
      <w:tr w:rsidR="00B23140" w:rsidRPr="002C0AD9" w14:paraId="680B433F" w14:textId="77777777" w:rsidTr="002C0AD9">
        <w:trPr>
          <w:jc w:val="center"/>
        </w:trPr>
        <w:tc>
          <w:tcPr>
            <w:tcW w:w="4826" w:type="dxa"/>
          </w:tcPr>
          <w:p w14:paraId="49EEB489" w14:textId="4A16B32F" w:rsidR="000729F4" w:rsidRPr="002C0AD9" w:rsidRDefault="000729F4" w:rsidP="00600C41">
            <w:pPr>
              <w:pStyle w:val="RLdajeosmluvnstran"/>
              <w:spacing w:after="0" w:line="240" w:lineRule="auto"/>
              <w:jc w:val="left"/>
              <w:rPr>
                <w:rFonts w:asciiTheme="minorHAnsi" w:hAnsiTheme="minorHAnsi"/>
                <w:i/>
                <w:sz w:val="18"/>
                <w:szCs w:val="18"/>
              </w:rPr>
            </w:pPr>
          </w:p>
          <w:p w14:paraId="25B9C620" w14:textId="5F89B4A5" w:rsidR="00B23140" w:rsidRPr="002C0AD9" w:rsidRDefault="00B23140" w:rsidP="002C0AD9">
            <w:pPr>
              <w:pStyle w:val="RLdajeosmluvnstran"/>
              <w:spacing w:line="240" w:lineRule="auto"/>
              <w:jc w:val="left"/>
              <w:rPr>
                <w:rFonts w:asciiTheme="minorHAnsi" w:hAnsiTheme="minorHAnsi"/>
                <w:sz w:val="18"/>
                <w:szCs w:val="18"/>
              </w:rPr>
            </w:pPr>
            <w:r w:rsidRPr="002C0AD9">
              <w:rPr>
                <w:rFonts w:asciiTheme="minorHAnsi" w:hAnsiTheme="minorHAnsi"/>
                <w:sz w:val="18"/>
                <w:szCs w:val="18"/>
              </w:rPr>
              <w:t>...............................................................</w:t>
            </w:r>
            <w:r w:rsidR="000C3875">
              <w:rPr>
                <w:rFonts w:asciiTheme="minorHAnsi" w:hAnsiTheme="minorHAnsi"/>
                <w:sz w:val="18"/>
                <w:szCs w:val="18"/>
              </w:rPr>
              <w:t xml:space="preserve">          </w:t>
            </w:r>
          </w:p>
          <w:p w14:paraId="62F26D8C" w14:textId="563DC5AC" w:rsidR="00B23140" w:rsidRPr="002C0AD9" w:rsidRDefault="00B23140" w:rsidP="002C0AD9">
            <w:pPr>
              <w:pStyle w:val="RLdajeosmluvnstran"/>
              <w:spacing w:after="0" w:line="240" w:lineRule="auto"/>
              <w:jc w:val="left"/>
              <w:rPr>
                <w:rFonts w:asciiTheme="minorHAnsi" w:hAnsiTheme="minorHAnsi"/>
                <w:b/>
                <w:sz w:val="18"/>
                <w:szCs w:val="18"/>
              </w:rPr>
            </w:pPr>
            <w:r w:rsidRPr="002C0AD9">
              <w:rPr>
                <w:rFonts w:asciiTheme="minorHAnsi" w:hAnsiTheme="minorHAnsi"/>
                <w:b/>
                <w:sz w:val="18"/>
                <w:szCs w:val="18"/>
              </w:rPr>
              <w:t>Ing. M</w:t>
            </w:r>
            <w:r w:rsidR="000C3875">
              <w:rPr>
                <w:rFonts w:asciiTheme="minorHAnsi" w:hAnsiTheme="minorHAnsi"/>
                <w:b/>
                <w:sz w:val="18"/>
                <w:szCs w:val="18"/>
              </w:rPr>
              <w:t>ojmír Nejezchleb</w:t>
            </w:r>
          </w:p>
          <w:p w14:paraId="09618F58" w14:textId="7A19B7FB" w:rsidR="00B23140" w:rsidRPr="002C0AD9" w:rsidRDefault="000C3875" w:rsidP="002529A2">
            <w:pPr>
              <w:pStyle w:val="RLdajeosmluvnstran"/>
              <w:spacing w:after="0" w:line="240" w:lineRule="auto"/>
              <w:jc w:val="left"/>
              <w:rPr>
                <w:rFonts w:asciiTheme="minorHAnsi" w:hAnsiTheme="minorHAnsi"/>
                <w:sz w:val="18"/>
                <w:szCs w:val="18"/>
              </w:rPr>
            </w:pPr>
            <w:r>
              <w:rPr>
                <w:rFonts w:asciiTheme="minorHAnsi" w:hAnsiTheme="minorHAnsi"/>
                <w:sz w:val="18"/>
                <w:szCs w:val="18"/>
              </w:rPr>
              <w:t>Náměstek GŘ pro modernizaci dráhy</w:t>
            </w:r>
          </w:p>
          <w:p w14:paraId="3A29E34A" w14:textId="5D6D8ED6" w:rsidR="00B23140" w:rsidRPr="002C0AD9" w:rsidRDefault="00B23140" w:rsidP="002529A2">
            <w:pPr>
              <w:pStyle w:val="RLdajeosmluvnstran"/>
              <w:spacing w:after="0" w:line="240" w:lineRule="auto"/>
              <w:jc w:val="left"/>
              <w:rPr>
                <w:rFonts w:asciiTheme="minorHAnsi" w:hAnsiTheme="minorHAnsi"/>
                <w:sz w:val="18"/>
                <w:szCs w:val="18"/>
              </w:rPr>
            </w:pPr>
            <w:r w:rsidRPr="002C0AD9">
              <w:rPr>
                <w:rFonts w:asciiTheme="minorHAnsi" w:hAnsiTheme="minorHAnsi"/>
                <w:sz w:val="18"/>
                <w:szCs w:val="18"/>
              </w:rPr>
              <w:t>Správa železnic, státní organizace</w:t>
            </w:r>
          </w:p>
        </w:tc>
        <w:tc>
          <w:tcPr>
            <w:tcW w:w="4826" w:type="dxa"/>
            <w:gridSpan w:val="2"/>
          </w:tcPr>
          <w:p w14:paraId="728BC186" w14:textId="77777777" w:rsidR="00BE5FCD" w:rsidRPr="002C0AD9" w:rsidRDefault="00BE5FCD" w:rsidP="00BE5FCD">
            <w:pPr>
              <w:pStyle w:val="RLdajeosmluvnstran"/>
              <w:spacing w:after="0" w:line="240" w:lineRule="auto"/>
              <w:jc w:val="left"/>
              <w:rPr>
                <w:rFonts w:asciiTheme="minorHAnsi" w:hAnsiTheme="minorHAnsi"/>
                <w:sz w:val="18"/>
                <w:szCs w:val="18"/>
              </w:rPr>
            </w:pPr>
          </w:p>
          <w:p w14:paraId="74015F41" w14:textId="610F69FC" w:rsidR="00B23140" w:rsidRPr="002C0AD9" w:rsidRDefault="00B23140" w:rsidP="002C0AD9">
            <w:pPr>
              <w:pStyle w:val="RLdajeosmluvnstran"/>
              <w:spacing w:line="240" w:lineRule="auto"/>
              <w:jc w:val="left"/>
              <w:rPr>
                <w:rFonts w:asciiTheme="minorHAnsi" w:hAnsiTheme="minorHAnsi"/>
                <w:sz w:val="18"/>
                <w:szCs w:val="18"/>
              </w:rPr>
            </w:pPr>
            <w:r w:rsidRPr="002C0AD9">
              <w:rPr>
                <w:rFonts w:asciiTheme="minorHAnsi" w:hAnsiTheme="minorHAnsi"/>
                <w:sz w:val="18"/>
                <w:szCs w:val="18"/>
              </w:rPr>
              <w:t>...............................................................</w:t>
            </w:r>
          </w:p>
          <w:p w14:paraId="73B0247D" w14:textId="77777777" w:rsidR="00B23140" w:rsidRPr="002C0AD9" w:rsidRDefault="00B23140" w:rsidP="002529A2">
            <w:pPr>
              <w:pStyle w:val="RLProhlensmluvnchstran"/>
              <w:spacing w:after="0" w:line="240" w:lineRule="auto"/>
              <w:jc w:val="left"/>
              <w:rPr>
                <w:rFonts w:asciiTheme="minorHAnsi" w:hAnsiTheme="minorHAnsi" w:cs="Calibri"/>
                <w:bCs w:val="0"/>
                <w:sz w:val="18"/>
                <w:szCs w:val="18"/>
              </w:rPr>
            </w:pPr>
            <w:r w:rsidRPr="002C0AD9">
              <w:rPr>
                <w:rFonts w:asciiTheme="minorHAnsi" w:hAnsiTheme="minorHAnsi" w:cs="Calibri"/>
                <w:bCs w:val="0"/>
                <w:sz w:val="18"/>
                <w:szCs w:val="18"/>
                <w:highlight w:val="yellow"/>
              </w:rPr>
              <w:fldChar w:fldCharType="begin"/>
            </w:r>
            <w:r w:rsidRPr="002C0AD9">
              <w:rPr>
                <w:rFonts w:asciiTheme="minorHAnsi" w:hAnsiTheme="minorHAnsi" w:cs="Calibri"/>
                <w:bCs w:val="0"/>
                <w:sz w:val="18"/>
                <w:szCs w:val="18"/>
                <w:highlight w:val="yellow"/>
              </w:rPr>
              <w:instrText xml:space="preserve"> MACROBUTTON  VložitŠirokouMezeru "[VLOŽÍ ZHOTOVITEL]" </w:instrText>
            </w:r>
            <w:r w:rsidRPr="002C0AD9">
              <w:rPr>
                <w:rFonts w:asciiTheme="minorHAnsi" w:hAnsiTheme="minorHAnsi" w:cs="Calibri"/>
                <w:bCs w:val="0"/>
                <w:sz w:val="18"/>
                <w:szCs w:val="18"/>
                <w:highlight w:val="yellow"/>
              </w:rPr>
              <w:fldChar w:fldCharType="end"/>
            </w:r>
          </w:p>
          <w:p w14:paraId="4774D48F" w14:textId="77777777" w:rsidR="00B23140" w:rsidRPr="002C0AD9" w:rsidRDefault="00B23140" w:rsidP="002529A2">
            <w:pPr>
              <w:pStyle w:val="RLdajeosmluvnstran"/>
              <w:spacing w:after="0" w:line="240" w:lineRule="auto"/>
              <w:jc w:val="left"/>
              <w:rPr>
                <w:rFonts w:asciiTheme="minorHAnsi" w:hAnsiTheme="minorHAnsi"/>
                <w:sz w:val="18"/>
                <w:szCs w:val="18"/>
              </w:rPr>
            </w:pPr>
            <w:r w:rsidRPr="002C0AD9">
              <w:rPr>
                <w:rFonts w:asciiTheme="minorHAnsi" w:hAnsiTheme="minorHAnsi"/>
                <w:sz w:val="18"/>
                <w:szCs w:val="18"/>
                <w:highlight w:val="yellow"/>
              </w:rPr>
              <w:fldChar w:fldCharType="begin"/>
            </w:r>
            <w:r w:rsidRPr="002C0AD9">
              <w:rPr>
                <w:rFonts w:asciiTheme="minorHAnsi" w:hAnsiTheme="minorHAnsi"/>
                <w:sz w:val="18"/>
                <w:szCs w:val="18"/>
                <w:highlight w:val="yellow"/>
              </w:rPr>
              <w:instrText xml:space="preserve"> MACROBUTTON  VložitŠirokouMezeru "[VLOŽÍ ZHOTOVITEL]" </w:instrText>
            </w:r>
            <w:r w:rsidRPr="002C0AD9">
              <w:rPr>
                <w:rFonts w:asciiTheme="minorHAnsi" w:hAnsiTheme="minorHAnsi"/>
                <w:sz w:val="18"/>
                <w:szCs w:val="18"/>
                <w:highlight w:val="yellow"/>
              </w:rPr>
              <w:fldChar w:fldCharType="end"/>
            </w:r>
          </w:p>
        </w:tc>
      </w:tr>
    </w:tbl>
    <w:p w14:paraId="66703E17" w14:textId="77777777" w:rsidR="00CB4F6D" w:rsidRPr="002C0AD9" w:rsidRDefault="00CB4F6D">
      <w:r w:rsidRPr="002C0AD9">
        <w:br w:type="page"/>
      </w:r>
    </w:p>
    <w:p w14:paraId="7B0AF88E" w14:textId="77777777" w:rsidR="00CB4F6D" w:rsidRDefault="00CB4F6D" w:rsidP="009F0867">
      <w:pPr>
        <w:pStyle w:val="Textbezodsazen"/>
        <w:sectPr w:rsidR="00CB4F6D" w:rsidSect="004D09FB">
          <w:headerReference w:type="default" r:id="rId12"/>
          <w:footerReference w:type="default" r:id="rId13"/>
          <w:headerReference w:type="first" r:id="rId14"/>
          <w:footerReference w:type="first" r:id="rId15"/>
          <w:pgSz w:w="11906" w:h="16838" w:code="9"/>
          <w:pgMar w:top="1049" w:right="1134" w:bottom="1474" w:left="1418" w:header="595" w:footer="624" w:gutter="652"/>
          <w:cols w:space="708"/>
          <w:titlePg/>
          <w:docGrid w:linePitch="360"/>
        </w:sectPr>
      </w:pPr>
    </w:p>
    <w:p w14:paraId="6EEE579E" w14:textId="77777777" w:rsidR="00CB4F6D" w:rsidRDefault="00CB4F6D" w:rsidP="00F762A8">
      <w:pPr>
        <w:pStyle w:val="Nadpisbezsl1-1"/>
      </w:pPr>
      <w:r>
        <w:lastRenderedPageBreak/>
        <w:t>Příloha č. 1</w:t>
      </w:r>
    </w:p>
    <w:p w14:paraId="48A4484D" w14:textId="77777777" w:rsidR="00CB4F6D" w:rsidRPr="00F762A8" w:rsidRDefault="00124751" w:rsidP="00F762A8">
      <w:pPr>
        <w:pStyle w:val="Nadpisbezsl1-2"/>
      </w:pPr>
      <w:r>
        <w:t>Specifikace Díla</w:t>
      </w:r>
      <w:r w:rsidR="00CB4F6D" w:rsidRPr="00F762A8">
        <w:t xml:space="preserve"> </w:t>
      </w:r>
    </w:p>
    <w:p w14:paraId="0A1E1FB1" w14:textId="0DE670E3" w:rsidR="00B42CAB" w:rsidRDefault="00F1246E" w:rsidP="00F1246E">
      <w:pPr>
        <w:pStyle w:val="Textbezodsazen"/>
      </w:pPr>
      <w:r w:rsidRPr="00F37D94">
        <w:t xml:space="preserve">Předmětem Díla je </w:t>
      </w:r>
      <w:r w:rsidR="00B247C5" w:rsidRPr="00D36174">
        <w:rPr>
          <w:bCs/>
          <w:szCs w:val="24"/>
        </w:rPr>
        <w:t>p</w:t>
      </w:r>
      <w:r w:rsidR="00C83E0E">
        <w:rPr>
          <w:bCs/>
          <w:szCs w:val="24"/>
        </w:rPr>
        <w:t>oskytnutí Služeb spočívajících v p</w:t>
      </w:r>
      <w:r w:rsidR="00B247C5" w:rsidRPr="00D36174">
        <w:rPr>
          <w:bCs/>
          <w:szCs w:val="24"/>
        </w:rPr>
        <w:t xml:space="preserve">rovedení </w:t>
      </w:r>
      <w:r w:rsidR="000737DD">
        <w:rPr>
          <w:bCs/>
          <w:szCs w:val="24"/>
        </w:rPr>
        <w:t>ZAV</w:t>
      </w:r>
      <w:r w:rsidR="00B247C5">
        <w:rPr>
          <w:bCs/>
          <w:szCs w:val="24"/>
        </w:rPr>
        <w:t xml:space="preserve"> </w:t>
      </w:r>
      <w:r w:rsidR="003264E2">
        <w:rPr>
          <w:bCs/>
          <w:szCs w:val="24"/>
        </w:rPr>
        <w:t xml:space="preserve">na území s archeologickými nálezy v místě budoucí stavby </w:t>
      </w:r>
      <w:r w:rsidR="00B247C5">
        <w:rPr>
          <w:bCs/>
          <w:szCs w:val="24"/>
        </w:rPr>
        <w:t xml:space="preserve">dráhy </w:t>
      </w:r>
      <w:r w:rsidR="00B247C5" w:rsidRPr="00A05826">
        <w:t>v souladu se zák</w:t>
      </w:r>
      <w:r w:rsidR="003264E2">
        <w:t>onem</w:t>
      </w:r>
      <w:r w:rsidR="00B247C5" w:rsidRPr="00A05826">
        <w:t xml:space="preserve"> č. 20/1987 Sb. o státní památkové péči</w:t>
      </w:r>
      <w:r w:rsidR="00B247C5">
        <w:t>, ve znění pozdějších předpisů</w:t>
      </w:r>
      <w:r w:rsidR="000737DD">
        <w:t>.</w:t>
      </w:r>
    </w:p>
    <w:p w14:paraId="1225B47B" w14:textId="3CE10E93" w:rsidR="000737DD" w:rsidRDefault="000737DD" w:rsidP="000737DD">
      <w:pPr>
        <w:pStyle w:val="Textbezodsazen"/>
        <w:rPr>
          <w:bCs/>
          <w:szCs w:val="24"/>
        </w:rPr>
      </w:pPr>
      <w:r w:rsidRPr="000737DD">
        <w:rPr>
          <w:bCs/>
          <w:szCs w:val="24"/>
        </w:rPr>
        <w:t>Základním účelem ZAV je zachov</w:t>
      </w:r>
      <w:r w:rsidRPr="000737DD">
        <w:rPr>
          <w:rFonts w:hint="eastAsia"/>
          <w:bCs/>
          <w:szCs w:val="24"/>
        </w:rPr>
        <w:t>á</w:t>
      </w:r>
      <w:r w:rsidRPr="000737DD">
        <w:rPr>
          <w:bCs/>
          <w:szCs w:val="24"/>
        </w:rPr>
        <w:t>n</w:t>
      </w:r>
      <w:r w:rsidRPr="000737DD">
        <w:rPr>
          <w:rFonts w:hint="eastAsia"/>
          <w:bCs/>
          <w:szCs w:val="24"/>
        </w:rPr>
        <w:t>í</w:t>
      </w:r>
      <w:r w:rsidRPr="000737DD">
        <w:rPr>
          <w:bCs/>
          <w:szCs w:val="24"/>
        </w:rPr>
        <w:t xml:space="preserve"> archeologick</w:t>
      </w:r>
      <w:r w:rsidRPr="000737DD">
        <w:rPr>
          <w:rFonts w:hint="eastAsia"/>
          <w:bCs/>
          <w:szCs w:val="24"/>
        </w:rPr>
        <w:t>é</w:t>
      </w:r>
      <w:r w:rsidRPr="000737DD">
        <w:rPr>
          <w:bCs/>
          <w:szCs w:val="24"/>
        </w:rPr>
        <w:t>ho d</w:t>
      </w:r>
      <w:r w:rsidRPr="000737DD">
        <w:rPr>
          <w:rFonts w:hint="eastAsia"/>
          <w:bCs/>
          <w:szCs w:val="24"/>
        </w:rPr>
        <w:t>ě</w:t>
      </w:r>
      <w:r w:rsidRPr="000737DD">
        <w:rPr>
          <w:bCs/>
          <w:szCs w:val="24"/>
        </w:rPr>
        <w:t>dictv</w:t>
      </w:r>
      <w:r w:rsidRPr="000737DD">
        <w:rPr>
          <w:rFonts w:hint="eastAsia"/>
          <w:bCs/>
          <w:szCs w:val="24"/>
        </w:rPr>
        <w:t>í</w:t>
      </w:r>
      <w:r w:rsidRPr="000737DD">
        <w:rPr>
          <w:bCs/>
          <w:szCs w:val="24"/>
        </w:rPr>
        <w:t xml:space="preserve"> mimo</w:t>
      </w:r>
      <w:r>
        <w:rPr>
          <w:bCs/>
          <w:szCs w:val="24"/>
        </w:rPr>
        <w:t xml:space="preserve"> </w:t>
      </w:r>
      <w:r w:rsidRPr="000737DD">
        <w:rPr>
          <w:bCs/>
          <w:szCs w:val="24"/>
        </w:rPr>
        <w:t>p</w:t>
      </w:r>
      <w:r w:rsidRPr="000737DD">
        <w:rPr>
          <w:rFonts w:hint="eastAsia"/>
          <w:bCs/>
          <w:szCs w:val="24"/>
        </w:rPr>
        <w:t>ů</w:t>
      </w:r>
      <w:r w:rsidRPr="000737DD">
        <w:rPr>
          <w:bCs/>
          <w:szCs w:val="24"/>
        </w:rPr>
        <w:t>vodn</w:t>
      </w:r>
      <w:r w:rsidRPr="000737DD">
        <w:rPr>
          <w:rFonts w:hint="eastAsia"/>
          <w:bCs/>
          <w:szCs w:val="24"/>
        </w:rPr>
        <w:t>í</w:t>
      </w:r>
      <w:r w:rsidRPr="000737DD">
        <w:rPr>
          <w:bCs/>
          <w:szCs w:val="24"/>
        </w:rPr>
        <w:t xml:space="preserve"> m</w:t>
      </w:r>
      <w:r w:rsidRPr="000737DD">
        <w:rPr>
          <w:rFonts w:hint="eastAsia"/>
          <w:bCs/>
          <w:szCs w:val="24"/>
        </w:rPr>
        <w:t>í</w:t>
      </w:r>
      <w:r w:rsidRPr="000737DD">
        <w:rPr>
          <w:bCs/>
          <w:szCs w:val="24"/>
        </w:rPr>
        <w:t>sto, kter</w:t>
      </w:r>
      <w:r w:rsidRPr="000737DD">
        <w:rPr>
          <w:rFonts w:hint="eastAsia"/>
          <w:bCs/>
          <w:szCs w:val="24"/>
        </w:rPr>
        <w:t>é</w:t>
      </w:r>
      <w:r w:rsidRPr="000737DD">
        <w:rPr>
          <w:bCs/>
          <w:szCs w:val="24"/>
        </w:rPr>
        <w:t xml:space="preserve"> se prov</w:t>
      </w:r>
      <w:r w:rsidRPr="000737DD">
        <w:rPr>
          <w:rFonts w:hint="eastAsia"/>
          <w:bCs/>
          <w:szCs w:val="24"/>
        </w:rPr>
        <w:t>á</w:t>
      </w:r>
      <w:r w:rsidRPr="000737DD">
        <w:rPr>
          <w:bCs/>
          <w:szCs w:val="24"/>
        </w:rPr>
        <w:t>d</w:t>
      </w:r>
      <w:r w:rsidRPr="000737DD">
        <w:rPr>
          <w:rFonts w:hint="eastAsia"/>
          <w:bCs/>
          <w:szCs w:val="24"/>
        </w:rPr>
        <w:t>í</w:t>
      </w:r>
      <w:r w:rsidRPr="000737DD">
        <w:rPr>
          <w:bCs/>
          <w:szCs w:val="24"/>
        </w:rPr>
        <w:t xml:space="preserve"> shrom</w:t>
      </w:r>
      <w:r w:rsidRPr="000737DD">
        <w:rPr>
          <w:rFonts w:hint="eastAsia"/>
          <w:bCs/>
          <w:szCs w:val="24"/>
        </w:rPr>
        <w:t>áž</w:t>
      </w:r>
      <w:r w:rsidRPr="000737DD">
        <w:rPr>
          <w:bCs/>
          <w:szCs w:val="24"/>
        </w:rPr>
        <w:t>d</w:t>
      </w:r>
      <w:r w:rsidRPr="000737DD">
        <w:rPr>
          <w:rFonts w:hint="eastAsia"/>
          <w:bCs/>
          <w:szCs w:val="24"/>
        </w:rPr>
        <w:t>ě</w:t>
      </w:r>
      <w:r w:rsidRPr="000737DD">
        <w:rPr>
          <w:bCs/>
          <w:szCs w:val="24"/>
        </w:rPr>
        <w:t>n</w:t>
      </w:r>
      <w:r w:rsidRPr="000737DD">
        <w:rPr>
          <w:rFonts w:hint="eastAsia"/>
          <w:bCs/>
          <w:szCs w:val="24"/>
        </w:rPr>
        <w:t>í</w:t>
      </w:r>
      <w:r w:rsidRPr="000737DD">
        <w:rPr>
          <w:bCs/>
          <w:szCs w:val="24"/>
        </w:rPr>
        <w:t>m maxim</w:t>
      </w:r>
      <w:r w:rsidRPr="000737DD">
        <w:rPr>
          <w:rFonts w:hint="eastAsia"/>
          <w:bCs/>
          <w:szCs w:val="24"/>
        </w:rPr>
        <w:t>á</w:t>
      </w:r>
      <w:r w:rsidRPr="000737DD">
        <w:rPr>
          <w:bCs/>
          <w:szCs w:val="24"/>
        </w:rPr>
        <w:t>ln</w:t>
      </w:r>
      <w:r w:rsidRPr="000737DD">
        <w:rPr>
          <w:rFonts w:hint="eastAsia"/>
          <w:bCs/>
          <w:szCs w:val="24"/>
        </w:rPr>
        <w:t>í</w:t>
      </w:r>
      <w:r w:rsidRPr="000737DD">
        <w:rPr>
          <w:bCs/>
          <w:szCs w:val="24"/>
        </w:rPr>
        <w:t>ho mno</w:t>
      </w:r>
      <w:r w:rsidRPr="000737DD">
        <w:rPr>
          <w:rFonts w:hint="eastAsia"/>
          <w:bCs/>
          <w:szCs w:val="24"/>
        </w:rPr>
        <w:t>ž</w:t>
      </w:r>
      <w:r w:rsidRPr="000737DD">
        <w:rPr>
          <w:bCs/>
          <w:szCs w:val="24"/>
        </w:rPr>
        <w:t>stv</w:t>
      </w:r>
      <w:r w:rsidRPr="000737DD">
        <w:rPr>
          <w:rFonts w:hint="eastAsia"/>
          <w:bCs/>
          <w:szCs w:val="24"/>
        </w:rPr>
        <w:t>í</w:t>
      </w:r>
      <w:r w:rsidRPr="000737DD">
        <w:rPr>
          <w:bCs/>
          <w:szCs w:val="24"/>
        </w:rPr>
        <w:t xml:space="preserve"> archeologick</w:t>
      </w:r>
      <w:r w:rsidRPr="000737DD">
        <w:rPr>
          <w:rFonts w:hint="eastAsia"/>
          <w:bCs/>
          <w:szCs w:val="24"/>
        </w:rPr>
        <w:t>ý</w:t>
      </w:r>
      <w:r w:rsidRPr="000737DD">
        <w:rPr>
          <w:bCs/>
          <w:szCs w:val="24"/>
        </w:rPr>
        <w:t>ch dat, jeho</w:t>
      </w:r>
      <w:r w:rsidRPr="000737DD">
        <w:rPr>
          <w:rFonts w:hint="eastAsia"/>
          <w:bCs/>
          <w:szCs w:val="24"/>
        </w:rPr>
        <w:t>ž</w:t>
      </w:r>
      <w:r w:rsidRPr="000737DD">
        <w:rPr>
          <w:bCs/>
          <w:szCs w:val="24"/>
        </w:rPr>
        <w:t xml:space="preserve"> je</w:t>
      </w:r>
      <w:r>
        <w:rPr>
          <w:bCs/>
          <w:szCs w:val="24"/>
        </w:rPr>
        <w:t xml:space="preserve"> </w:t>
      </w:r>
      <w:r w:rsidRPr="000737DD">
        <w:rPr>
          <w:bCs/>
          <w:szCs w:val="24"/>
        </w:rPr>
        <w:t>ohro</w:t>
      </w:r>
      <w:r w:rsidRPr="000737DD">
        <w:rPr>
          <w:rFonts w:hint="eastAsia"/>
          <w:bCs/>
          <w:szCs w:val="24"/>
        </w:rPr>
        <w:t>ž</w:t>
      </w:r>
      <w:r w:rsidRPr="000737DD">
        <w:rPr>
          <w:bCs/>
          <w:szCs w:val="24"/>
        </w:rPr>
        <w:t>en</w:t>
      </w:r>
      <w:r w:rsidRPr="000737DD">
        <w:rPr>
          <w:rFonts w:hint="eastAsia"/>
          <w:bCs/>
          <w:szCs w:val="24"/>
        </w:rPr>
        <w:t>é</w:t>
      </w:r>
      <w:r w:rsidRPr="000737DD">
        <w:rPr>
          <w:bCs/>
          <w:szCs w:val="24"/>
        </w:rPr>
        <w:t xml:space="preserve"> </w:t>
      </w:r>
      <w:r w:rsidRPr="000737DD">
        <w:rPr>
          <w:rFonts w:hint="eastAsia"/>
          <w:bCs/>
          <w:szCs w:val="24"/>
        </w:rPr>
        <w:t>č</w:t>
      </w:r>
      <w:r w:rsidRPr="000737DD">
        <w:rPr>
          <w:bCs/>
          <w:szCs w:val="24"/>
        </w:rPr>
        <w:t>i naru</w:t>
      </w:r>
      <w:r w:rsidRPr="000737DD">
        <w:rPr>
          <w:rFonts w:hint="eastAsia"/>
          <w:bCs/>
          <w:szCs w:val="24"/>
        </w:rPr>
        <w:t>š</w:t>
      </w:r>
      <w:r w:rsidRPr="000737DD">
        <w:rPr>
          <w:bCs/>
          <w:szCs w:val="24"/>
        </w:rPr>
        <w:t>en</w:t>
      </w:r>
      <w:r w:rsidRPr="000737DD">
        <w:rPr>
          <w:rFonts w:hint="eastAsia"/>
          <w:bCs/>
          <w:szCs w:val="24"/>
        </w:rPr>
        <w:t>é</w:t>
      </w:r>
      <w:r w:rsidRPr="000737DD">
        <w:rPr>
          <w:bCs/>
          <w:szCs w:val="24"/>
        </w:rPr>
        <w:t xml:space="preserve"> </w:t>
      </w:r>
      <w:r w:rsidRPr="000737DD">
        <w:rPr>
          <w:rFonts w:hint="eastAsia"/>
          <w:bCs/>
          <w:szCs w:val="24"/>
        </w:rPr>
        <w:t>ú</w:t>
      </w:r>
      <w:r w:rsidRPr="000737DD">
        <w:rPr>
          <w:bCs/>
          <w:szCs w:val="24"/>
        </w:rPr>
        <w:t>zem</w:t>
      </w:r>
      <w:r w:rsidRPr="000737DD">
        <w:rPr>
          <w:rFonts w:hint="eastAsia"/>
          <w:bCs/>
          <w:szCs w:val="24"/>
        </w:rPr>
        <w:t>í</w:t>
      </w:r>
      <w:r w:rsidRPr="000737DD">
        <w:rPr>
          <w:bCs/>
          <w:szCs w:val="24"/>
        </w:rPr>
        <w:t xml:space="preserve"> nositelem. V</w:t>
      </w:r>
      <w:r w:rsidRPr="000737DD">
        <w:rPr>
          <w:rFonts w:hint="eastAsia"/>
          <w:bCs/>
          <w:szCs w:val="24"/>
        </w:rPr>
        <w:t>ý</w:t>
      </w:r>
      <w:r w:rsidRPr="000737DD">
        <w:rPr>
          <w:bCs/>
          <w:szCs w:val="24"/>
        </w:rPr>
        <w:t>sledkem je soubor artefakt</w:t>
      </w:r>
      <w:r w:rsidRPr="000737DD">
        <w:rPr>
          <w:rFonts w:hint="eastAsia"/>
          <w:bCs/>
          <w:szCs w:val="24"/>
        </w:rPr>
        <w:t>ů</w:t>
      </w:r>
      <w:r w:rsidRPr="000737DD">
        <w:rPr>
          <w:bCs/>
          <w:szCs w:val="24"/>
        </w:rPr>
        <w:t xml:space="preserve"> (movit</w:t>
      </w:r>
      <w:r w:rsidRPr="000737DD">
        <w:rPr>
          <w:rFonts w:hint="eastAsia"/>
          <w:bCs/>
          <w:szCs w:val="24"/>
        </w:rPr>
        <w:t>ý</w:t>
      </w:r>
      <w:r w:rsidRPr="000737DD">
        <w:rPr>
          <w:bCs/>
          <w:szCs w:val="24"/>
        </w:rPr>
        <w:t>ch n</w:t>
      </w:r>
      <w:r w:rsidRPr="000737DD">
        <w:rPr>
          <w:rFonts w:hint="eastAsia"/>
          <w:bCs/>
          <w:szCs w:val="24"/>
        </w:rPr>
        <w:t>á</w:t>
      </w:r>
      <w:r w:rsidRPr="000737DD">
        <w:rPr>
          <w:bCs/>
          <w:szCs w:val="24"/>
        </w:rPr>
        <w:t>lez</w:t>
      </w:r>
      <w:r w:rsidRPr="000737DD">
        <w:rPr>
          <w:rFonts w:hint="eastAsia"/>
          <w:bCs/>
          <w:szCs w:val="24"/>
        </w:rPr>
        <w:t>ů</w:t>
      </w:r>
      <w:r w:rsidRPr="000737DD">
        <w:rPr>
          <w:bCs/>
          <w:szCs w:val="24"/>
        </w:rPr>
        <w:t>) a n</w:t>
      </w:r>
      <w:r w:rsidRPr="000737DD">
        <w:rPr>
          <w:rFonts w:hint="eastAsia"/>
          <w:bCs/>
          <w:szCs w:val="24"/>
        </w:rPr>
        <w:t>á</w:t>
      </w:r>
      <w:r w:rsidRPr="000737DD">
        <w:rPr>
          <w:bCs/>
          <w:szCs w:val="24"/>
        </w:rPr>
        <w:t>lezov</w:t>
      </w:r>
      <w:r w:rsidRPr="000737DD">
        <w:rPr>
          <w:rFonts w:hint="eastAsia"/>
          <w:bCs/>
          <w:szCs w:val="24"/>
        </w:rPr>
        <w:t>á</w:t>
      </w:r>
      <w:r>
        <w:rPr>
          <w:bCs/>
          <w:szCs w:val="24"/>
        </w:rPr>
        <w:t xml:space="preserve"> </w:t>
      </w:r>
      <w:r w:rsidRPr="000737DD">
        <w:rPr>
          <w:bCs/>
          <w:szCs w:val="24"/>
        </w:rPr>
        <w:t>zpr</w:t>
      </w:r>
      <w:r w:rsidRPr="000737DD">
        <w:rPr>
          <w:rFonts w:hint="eastAsia"/>
          <w:bCs/>
          <w:szCs w:val="24"/>
        </w:rPr>
        <w:t>á</w:t>
      </w:r>
      <w:r w:rsidRPr="000737DD">
        <w:rPr>
          <w:bCs/>
          <w:szCs w:val="24"/>
        </w:rPr>
        <w:t>va, kter</w:t>
      </w:r>
      <w:r w:rsidRPr="000737DD">
        <w:rPr>
          <w:rFonts w:hint="eastAsia"/>
          <w:bCs/>
          <w:szCs w:val="24"/>
        </w:rPr>
        <w:t>á</w:t>
      </w:r>
      <w:r w:rsidRPr="000737DD">
        <w:rPr>
          <w:bCs/>
          <w:szCs w:val="24"/>
        </w:rPr>
        <w:t xml:space="preserve"> detailn</w:t>
      </w:r>
      <w:r w:rsidRPr="000737DD">
        <w:rPr>
          <w:rFonts w:hint="eastAsia"/>
          <w:bCs/>
          <w:szCs w:val="24"/>
        </w:rPr>
        <w:t>ě</w:t>
      </w:r>
      <w:r w:rsidRPr="000737DD">
        <w:rPr>
          <w:bCs/>
          <w:szCs w:val="24"/>
        </w:rPr>
        <w:t xml:space="preserve"> dokumentuje a interpretuje archeologick</w:t>
      </w:r>
      <w:r w:rsidRPr="000737DD">
        <w:rPr>
          <w:rFonts w:hint="eastAsia"/>
          <w:bCs/>
          <w:szCs w:val="24"/>
        </w:rPr>
        <w:t>é</w:t>
      </w:r>
      <w:r w:rsidRPr="000737DD">
        <w:rPr>
          <w:bCs/>
          <w:szCs w:val="24"/>
        </w:rPr>
        <w:t xml:space="preserve"> situace nen</w:t>
      </w:r>
      <w:r w:rsidRPr="000737DD">
        <w:rPr>
          <w:rFonts w:hint="eastAsia"/>
          <w:bCs/>
          <w:szCs w:val="24"/>
        </w:rPr>
        <w:t>á</w:t>
      </w:r>
      <w:r w:rsidRPr="000737DD">
        <w:rPr>
          <w:bCs/>
          <w:szCs w:val="24"/>
        </w:rPr>
        <w:t>vratn</w:t>
      </w:r>
      <w:r w:rsidRPr="000737DD">
        <w:rPr>
          <w:rFonts w:hint="eastAsia"/>
          <w:bCs/>
          <w:szCs w:val="24"/>
        </w:rPr>
        <w:t>ě</w:t>
      </w:r>
      <w:r w:rsidRPr="000737DD">
        <w:rPr>
          <w:bCs/>
          <w:szCs w:val="24"/>
        </w:rPr>
        <w:t xml:space="preserve"> zni</w:t>
      </w:r>
      <w:r w:rsidRPr="000737DD">
        <w:rPr>
          <w:rFonts w:hint="eastAsia"/>
          <w:bCs/>
          <w:szCs w:val="24"/>
        </w:rPr>
        <w:t>č</w:t>
      </w:r>
      <w:r w:rsidRPr="000737DD">
        <w:rPr>
          <w:bCs/>
          <w:szCs w:val="24"/>
        </w:rPr>
        <w:t>en</w:t>
      </w:r>
      <w:r w:rsidRPr="000737DD">
        <w:rPr>
          <w:rFonts w:hint="eastAsia"/>
          <w:bCs/>
          <w:szCs w:val="24"/>
        </w:rPr>
        <w:t>é</w:t>
      </w:r>
      <w:r w:rsidRPr="000737DD">
        <w:rPr>
          <w:bCs/>
          <w:szCs w:val="24"/>
        </w:rPr>
        <w:t xml:space="preserve"> soudobou</w:t>
      </w:r>
      <w:r>
        <w:rPr>
          <w:bCs/>
          <w:szCs w:val="24"/>
        </w:rPr>
        <w:t xml:space="preserve"> </w:t>
      </w:r>
      <w:r w:rsidRPr="000737DD">
        <w:rPr>
          <w:bCs/>
          <w:szCs w:val="24"/>
        </w:rPr>
        <w:t xml:space="preserve">lidskou </w:t>
      </w:r>
      <w:r w:rsidRPr="000737DD">
        <w:rPr>
          <w:rFonts w:hint="eastAsia"/>
          <w:bCs/>
          <w:szCs w:val="24"/>
        </w:rPr>
        <w:t>č</w:t>
      </w:r>
      <w:r w:rsidRPr="000737DD">
        <w:rPr>
          <w:bCs/>
          <w:szCs w:val="24"/>
        </w:rPr>
        <w:t>innos</w:t>
      </w:r>
      <w:r>
        <w:rPr>
          <w:bCs/>
          <w:szCs w:val="24"/>
        </w:rPr>
        <w:t>tí</w:t>
      </w:r>
      <w:r w:rsidRPr="000737DD">
        <w:rPr>
          <w:bCs/>
          <w:szCs w:val="24"/>
        </w:rPr>
        <w:t xml:space="preserve"> nebo p</w:t>
      </w:r>
      <w:r w:rsidRPr="000737DD">
        <w:rPr>
          <w:rFonts w:hint="eastAsia"/>
          <w:bCs/>
          <w:szCs w:val="24"/>
        </w:rPr>
        <w:t>ří</w:t>
      </w:r>
      <w:r w:rsidRPr="000737DD">
        <w:rPr>
          <w:bCs/>
          <w:szCs w:val="24"/>
        </w:rPr>
        <w:t>rodn</w:t>
      </w:r>
      <w:r w:rsidRPr="000737DD">
        <w:rPr>
          <w:rFonts w:hint="eastAsia"/>
          <w:bCs/>
          <w:szCs w:val="24"/>
        </w:rPr>
        <w:t>í</w:t>
      </w:r>
      <w:r w:rsidRPr="000737DD">
        <w:rPr>
          <w:bCs/>
          <w:szCs w:val="24"/>
        </w:rPr>
        <w:t>mi procesy. Sou</w:t>
      </w:r>
      <w:r w:rsidRPr="000737DD">
        <w:rPr>
          <w:rFonts w:hint="eastAsia"/>
          <w:bCs/>
          <w:szCs w:val="24"/>
        </w:rPr>
        <w:t>čá</w:t>
      </w:r>
      <w:r w:rsidRPr="000737DD">
        <w:rPr>
          <w:bCs/>
          <w:szCs w:val="24"/>
        </w:rPr>
        <w:t>s</w:t>
      </w:r>
      <w:r>
        <w:rPr>
          <w:bCs/>
          <w:szCs w:val="24"/>
        </w:rPr>
        <w:t>tí</w:t>
      </w:r>
      <w:r w:rsidRPr="000737DD">
        <w:rPr>
          <w:bCs/>
          <w:szCs w:val="24"/>
        </w:rPr>
        <w:t xml:space="preserve"> </w:t>
      </w:r>
      <w:r>
        <w:rPr>
          <w:bCs/>
          <w:szCs w:val="24"/>
        </w:rPr>
        <w:t xml:space="preserve">ZAV </w:t>
      </w:r>
      <w:r w:rsidRPr="000737DD">
        <w:rPr>
          <w:bCs/>
          <w:szCs w:val="24"/>
        </w:rPr>
        <w:t>proto jsou</w:t>
      </w:r>
      <w:r>
        <w:rPr>
          <w:bCs/>
          <w:szCs w:val="24"/>
        </w:rPr>
        <w:t xml:space="preserve"> </w:t>
      </w:r>
      <w:r w:rsidRPr="000737DD">
        <w:rPr>
          <w:bCs/>
          <w:szCs w:val="24"/>
        </w:rPr>
        <w:t>ve</w:t>
      </w:r>
      <w:r w:rsidRPr="000737DD">
        <w:rPr>
          <w:rFonts w:hint="eastAsia"/>
          <w:bCs/>
          <w:szCs w:val="24"/>
        </w:rPr>
        <w:t>š</w:t>
      </w:r>
      <w:r w:rsidRPr="000737DD">
        <w:rPr>
          <w:bCs/>
          <w:szCs w:val="24"/>
        </w:rPr>
        <w:t>ker</w:t>
      </w:r>
      <w:r w:rsidRPr="000737DD">
        <w:rPr>
          <w:rFonts w:hint="eastAsia"/>
          <w:bCs/>
          <w:szCs w:val="24"/>
        </w:rPr>
        <w:t>é</w:t>
      </w:r>
      <w:r w:rsidRPr="000737DD">
        <w:rPr>
          <w:bCs/>
          <w:szCs w:val="24"/>
        </w:rPr>
        <w:t xml:space="preserve"> archeologick</w:t>
      </w:r>
      <w:r w:rsidRPr="000737DD">
        <w:rPr>
          <w:rFonts w:hint="eastAsia"/>
          <w:bCs/>
          <w:szCs w:val="24"/>
        </w:rPr>
        <w:t>é</w:t>
      </w:r>
      <w:r w:rsidRPr="000737DD">
        <w:rPr>
          <w:bCs/>
          <w:szCs w:val="24"/>
        </w:rPr>
        <w:t xml:space="preserve"> pr</w:t>
      </w:r>
      <w:r w:rsidRPr="000737DD">
        <w:rPr>
          <w:rFonts w:hint="eastAsia"/>
          <w:bCs/>
          <w:szCs w:val="24"/>
        </w:rPr>
        <w:t>á</w:t>
      </w:r>
      <w:r w:rsidRPr="000737DD">
        <w:rPr>
          <w:bCs/>
          <w:szCs w:val="24"/>
        </w:rPr>
        <w:t xml:space="preserve">ce na </w:t>
      </w:r>
      <w:r w:rsidRPr="000737DD">
        <w:rPr>
          <w:rFonts w:hint="eastAsia"/>
          <w:bCs/>
          <w:szCs w:val="24"/>
        </w:rPr>
        <w:t>ú</w:t>
      </w:r>
      <w:r w:rsidRPr="000737DD">
        <w:rPr>
          <w:bCs/>
          <w:szCs w:val="24"/>
        </w:rPr>
        <w:t>zem</w:t>
      </w:r>
      <w:r w:rsidRPr="000737DD">
        <w:rPr>
          <w:rFonts w:hint="eastAsia"/>
          <w:bCs/>
          <w:szCs w:val="24"/>
        </w:rPr>
        <w:t>í</w:t>
      </w:r>
      <w:r w:rsidRPr="000737DD">
        <w:rPr>
          <w:bCs/>
          <w:szCs w:val="24"/>
        </w:rPr>
        <w:t xml:space="preserve"> s archeologick</w:t>
      </w:r>
      <w:r w:rsidRPr="000737DD">
        <w:rPr>
          <w:rFonts w:hint="eastAsia"/>
          <w:bCs/>
          <w:szCs w:val="24"/>
        </w:rPr>
        <w:t>ý</w:t>
      </w:r>
      <w:r w:rsidRPr="000737DD">
        <w:rPr>
          <w:bCs/>
          <w:szCs w:val="24"/>
        </w:rPr>
        <w:t>mi n</w:t>
      </w:r>
      <w:r w:rsidRPr="000737DD">
        <w:rPr>
          <w:rFonts w:hint="eastAsia"/>
          <w:bCs/>
          <w:szCs w:val="24"/>
        </w:rPr>
        <w:t>á</w:t>
      </w:r>
      <w:r w:rsidRPr="000737DD">
        <w:rPr>
          <w:bCs/>
          <w:szCs w:val="24"/>
        </w:rPr>
        <w:t>lezy a</w:t>
      </w:r>
      <w:r w:rsidRPr="000737DD">
        <w:rPr>
          <w:rFonts w:hint="eastAsia"/>
          <w:bCs/>
          <w:szCs w:val="24"/>
        </w:rPr>
        <w:t>ž</w:t>
      </w:r>
      <w:r w:rsidRPr="000737DD">
        <w:rPr>
          <w:bCs/>
          <w:szCs w:val="24"/>
        </w:rPr>
        <w:t xml:space="preserve"> do stadia z</w:t>
      </w:r>
      <w:r w:rsidRPr="000737DD">
        <w:rPr>
          <w:rFonts w:hint="eastAsia"/>
          <w:bCs/>
          <w:szCs w:val="24"/>
        </w:rPr>
        <w:t>á</w:t>
      </w:r>
      <w:r w:rsidRPr="000737DD">
        <w:rPr>
          <w:bCs/>
          <w:szCs w:val="24"/>
        </w:rPr>
        <w:t>v</w:t>
      </w:r>
      <w:r w:rsidRPr="000737DD">
        <w:rPr>
          <w:rFonts w:hint="eastAsia"/>
          <w:bCs/>
          <w:szCs w:val="24"/>
        </w:rPr>
        <w:t>ě</w:t>
      </w:r>
      <w:r w:rsidRPr="000737DD">
        <w:rPr>
          <w:bCs/>
          <w:szCs w:val="24"/>
        </w:rPr>
        <w:t>re</w:t>
      </w:r>
      <w:r w:rsidRPr="000737DD">
        <w:rPr>
          <w:rFonts w:hint="eastAsia"/>
          <w:bCs/>
          <w:szCs w:val="24"/>
        </w:rPr>
        <w:t>č</w:t>
      </w:r>
      <w:r w:rsidRPr="000737DD">
        <w:rPr>
          <w:bCs/>
          <w:szCs w:val="24"/>
        </w:rPr>
        <w:t>n</w:t>
      </w:r>
      <w:r w:rsidRPr="000737DD">
        <w:rPr>
          <w:rFonts w:hint="eastAsia"/>
          <w:bCs/>
          <w:szCs w:val="24"/>
        </w:rPr>
        <w:t>é</w:t>
      </w:r>
      <w:r w:rsidRPr="000737DD">
        <w:rPr>
          <w:bCs/>
          <w:szCs w:val="24"/>
        </w:rPr>
        <w:t xml:space="preserve"> zpr</w:t>
      </w:r>
      <w:r w:rsidRPr="000737DD">
        <w:rPr>
          <w:rFonts w:hint="eastAsia"/>
          <w:bCs/>
          <w:szCs w:val="24"/>
        </w:rPr>
        <w:t>á</w:t>
      </w:r>
      <w:r w:rsidRPr="000737DD">
        <w:rPr>
          <w:bCs/>
          <w:szCs w:val="24"/>
        </w:rPr>
        <w:t>vy</w:t>
      </w:r>
      <w:r>
        <w:rPr>
          <w:bCs/>
          <w:szCs w:val="24"/>
        </w:rPr>
        <w:t>.</w:t>
      </w:r>
    </w:p>
    <w:p w14:paraId="5309F4FA" w14:textId="7639231A" w:rsidR="00B247C5" w:rsidRPr="00DF5C90" w:rsidRDefault="00B247C5" w:rsidP="00B247C5">
      <w:pPr>
        <w:pStyle w:val="Zkladntext"/>
      </w:pPr>
      <w:r w:rsidRPr="00DF5C90">
        <w:t>Záchranný archeologický výzkum zahrnuje</w:t>
      </w:r>
      <w:r w:rsidR="00C83E0E">
        <w:t xml:space="preserve"> následující Služby:</w:t>
      </w:r>
    </w:p>
    <w:p w14:paraId="6E1A8E9D" w14:textId="6A9E6765" w:rsidR="0022117C" w:rsidRDefault="0022117C" w:rsidP="0022117C">
      <w:pPr>
        <w:pStyle w:val="Zkladntext"/>
        <w:widowControl w:val="0"/>
        <w:suppressAutoHyphens/>
        <w:spacing w:line="240" w:lineRule="auto"/>
        <w:jc w:val="both"/>
      </w:pPr>
      <w:r w:rsidRPr="0022117C">
        <w:rPr>
          <w:b/>
          <w:bCs/>
        </w:rPr>
        <w:t>T</w:t>
      </w:r>
      <w:r w:rsidR="00B247C5" w:rsidRPr="0022117C">
        <w:rPr>
          <w:b/>
          <w:bCs/>
        </w:rPr>
        <w:t xml:space="preserve">erénní část </w:t>
      </w:r>
      <w:r w:rsidR="005A4E17" w:rsidRPr="0022117C">
        <w:rPr>
          <w:b/>
          <w:bCs/>
        </w:rPr>
        <w:t xml:space="preserve">ZAV (část </w:t>
      </w:r>
      <w:r w:rsidR="00CB7AC2">
        <w:rPr>
          <w:b/>
          <w:bCs/>
        </w:rPr>
        <w:t xml:space="preserve">Služeb </w:t>
      </w:r>
      <w:r w:rsidR="005A4E17" w:rsidRPr="0022117C">
        <w:rPr>
          <w:b/>
          <w:bCs/>
        </w:rPr>
        <w:t>A)</w:t>
      </w:r>
      <w:r w:rsidR="005A4E17">
        <w:t xml:space="preserve"> </w:t>
      </w:r>
      <w:r w:rsidR="00B247C5" w:rsidRPr="00DF5C90">
        <w:t>zahrnuj</w:t>
      </w:r>
      <w:r w:rsidR="005A4E17">
        <w:t>ící</w:t>
      </w:r>
      <w:r>
        <w:t>:</w:t>
      </w:r>
    </w:p>
    <w:p w14:paraId="1E518BC8" w14:textId="43FDDBA0" w:rsidR="00323063" w:rsidRPr="00041059" w:rsidRDefault="00323063" w:rsidP="00323063">
      <w:pPr>
        <w:pStyle w:val="Text1-1"/>
        <w:numPr>
          <w:ilvl w:val="0"/>
          <w:numId w:val="57"/>
        </w:numPr>
        <w:tabs>
          <w:tab w:val="left" w:pos="708"/>
        </w:tabs>
        <w:rPr>
          <w:rFonts w:eastAsia="Times New Roman" w:cs="Calibri"/>
        </w:rPr>
      </w:pPr>
      <w:r>
        <w:rPr>
          <w:rFonts w:eastAsia="Times New Roman" w:cs="Calibri"/>
        </w:rPr>
        <w:t>o</w:t>
      </w:r>
      <w:r w:rsidRPr="00041059">
        <w:rPr>
          <w:rFonts w:eastAsia="Times New Roman" w:cs="Calibri"/>
        </w:rPr>
        <w:t>dstraňování stávajícího kufru při výkopech pro objekty a přeložky sítí</w:t>
      </w:r>
      <w:r w:rsidR="00FA2503">
        <w:rPr>
          <w:rFonts w:eastAsia="Times New Roman" w:cs="Calibri"/>
        </w:rPr>
        <w:t xml:space="preserve"> </w:t>
      </w:r>
      <w:r w:rsidR="00FA2503" w:rsidRPr="00E933BC">
        <w:rPr>
          <w:rFonts w:eastAsia="Times New Roman" w:cs="Calibri"/>
        </w:rPr>
        <w:t>(tyto činnosti provede dodavatel zemních prací pro ZAV)</w:t>
      </w:r>
      <w:r w:rsidR="00FA2503">
        <w:rPr>
          <w:rFonts w:eastAsia="Times New Roman" w:cs="Calibri"/>
        </w:rPr>
        <w:t>,</w:t>
      </w:r>
    </w:p>
    <w:p w14:paraId="0EFC6892" w14:textId="474BA792" w:rsidR="00323063" w:rsidRDefault="00323063" w:rsidP="00323063">
      <w:pPr>
        <w:pStyle w:val="Text1-1"/>
        <w:widowControl w:val="0"/>
        <w:numPr>
          <w:ilvl w:val="0"/>
          <w:numId w:val="57"/>
        </w:numPr>
        <w:tabs>
          <w:tab w:val="left" w:pos="708"/>
        </w:tabs>
        <w:suppressAutoHyphens/>
        <w:ind w:left="714" w:hanging="357"/>
        <w:rPr>
          <w:rFonts w:eastAsia="Times New Roman" w:cs="Calibri"/>
        </w:rPr>
      </w:pPr>
      <w:r>
        <w:rPr>
          <w:rFonts w:eastAsia="Times New Roman" w:cs="Calibri"/>
        </w:rPr>
        <w:t>ú</w:t>
      </w:r>
      <w:r w:rsidRPr="00041059">
        <w:rPr>
          <w:rFonts w:eastAsia="Times New Roman" w:cs="Calibri"/>
        </w:rPr>
        <w:t>prava terénu za použití technického zařízení s plochou lžící</w:t>
      </w:r>
      <w:r w:rsidR="00FA2503" w:rsidRPr="00E933BC">
        <w:rPr>
          <w:rFonts w:eastAsia="Times New Roman" w:cs="Calibri"/>
        </w:rPr>
        <w:t xml:space="preserve"> (tyto činnosti provede dodavatel zemních prací pro ZAV)</w:t>
      </w:r>
      <w:r w:rsidR="00FA2503">
        <w:rPr>
          <w:rFonts w:eastAsia="Times New Roman" w:cs="Calibri"/>
        </w:rPr>
        <w:t>,</w:t>
      </w:r>
    </w:p>
    <w:p w14:paraId="41FB5459" w14:textId="7E0488AE" w:rsidR="0022117C" w:rsidRDefault="0022117C" w:rsidP="00323063">
      <w:pPr>
        <w:pStyle w:val="Text1-1"/>
        <w:widowControl w:val="0"/>
        <w:numPr>
          <w:ilvl w:val="0"/>
          <w:numId w:val="57"/>
        </w:numPr>
        <w:tabs>
          <w:tab w:val="left" w:pos="708"/>
        </w:tabs>
        <w:suppressAutoHyphens/>
        <w:ind w:left="714" w:hanging="357"/>
        <w:rPr>
          <w:rFonts w:eastAsia="Times New Roman" w:cs="Calibri"/>
        </w:rPr>
      </w:pPr>
      <w:r>
        <w:rPr>
          <w:rFonts w:eastAsia="Times New Roman" w:cs="Calibri"/>
        </w:rPr>
        <w:t>o</w:t>
      </w:r>
      <w:r w:rsidRPr="007D0E46">
        <w:rPr>
          <w:rFonts w:eastAsia="Times New Roman" w:cs="Calibri"/>
        </w:rPr>
        <w:t>dborný dohled při mechanizovaných skrývkách ornice a podorničních vrstev,</w:t>
      </w:r>
    </w:p>
    <w:p w14:paraId="61DFC3AE" w14:textId="3B853B9B"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standardní ruční exkavace archeologických objektů v dílčích plochách nebo standardní velkoplošnou metodou, čištění a dokumentace řezů výkopů pro sítě a přeložky sítí, založení mostů apod.;</w:t>
      </w:r>
    </w:p>
    <w:p w14:paraId="6062D2E2" w14:textId="0CB9954C"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standardní ruční exkavace v účelově vytyčených sondách v úsecích, kde není celoplošná exkavace nezbytná;</w:t>
      </w:r>
    </w:p>
    <w:p w14:paraId="4A411ECA" w14:textId="505471F8"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ruční čištění řezů liniových výkopů, jejich vzorkování spojené s odběrem nálezů a podle okolností i standardní ruční exkavace v dílčích úsecích liniové stavby;</w:t>
      </w:r>
    </w:p>
    <w:p w14:paraId="3F46FA6F" w14:textId="0EB1FC6A"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standardní geodetické zaměřování pomocí pulsní digitální totální tachymetrické stanice, nebo RTK GPS. Nivelační měření se podle potřeby provádějí pomocí nivelačního přístroje. Nejjednodušší způsob orientačního polohopisného i výškopisného zaměřování se v dílčích případech provádí pomocí přenosného přístroje GPS;</w:t>
      </w:r>
    </w:p>
    <w:p w14:paraId="21024001" w14:textId="37A91E36"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fotografická terénní dokumentace. Pro fotodokumentaci se používají digitální aparáty. V dílčích případech se provádí kolmé fotogrammetrické snímkování;</w:t>
      </w:r>
    </w:p>
    <w:p w14:paraId="6E5E2B5F" w14:textId="21F6F534"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výkresová terénní dokumentace. Provádí se ručně ortogonální metodou na milimetrový papír A3 nebo A4 v měřítku 1:20 a výjimečně 1:50 nebo 1:10;</w:t>
      </w:r>
    </w:p>
    <w:p w14:paraId="2DB2C084" w14:textId="27BFECFB"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standardizovaná deskripční formulářová dokumentace uloženin, výkopů a konstrukcí;</w:t>
      </w:r>
    </w:p>
    <w:p w14:paraId="3D905C19" w14:textId="09B9F646"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prospekce detektorem kovů. Provádí se zpravidla před i po skrývce ornice v místě zvýšeného výskytu archeologických vrstev a nálezů a ve výplních archeologických objektů;</w:t>
      </w:r>
    </w:p>
    <w:p w14:paraId="76F098A8" w14:textId="2E535D1B" w:rsidR="0022117C" w:rsidRPr="0022117C" w:rsidRDefault="0022117C" w:rsidP="00DC37AD">
      <w:pPr>
        <w:pStyle w:val="Text1-1"/>
        <w:widowControl w:val="0"/>
        <w:numPr>
          <w:ilvl w:val="0"/>
          <w:numId w:val="57"/>
        </w:numPr>
        <w:tabs>
          <w:tab w:val="left" w:pos="708"/>
        </w:tabs>
        <w:suppressAutoHyphens/>
        <w:spacing w:line="240" w:lineRule="auto"/>
      </w:pPr>
      <w:r w:rsidRPr="0022117C">
        <w:rPr>
          <w:rFonts w:eastAsia="Times New Roman" w:cs="Calibri"/>
        </w:rPr>
        <w:t>odběr, zajištění a odvoz archeologických nálezů. Zpravidla může jít o keramiku, kovové nálezy (železné, barevné kovy, drahé kovy, mince), zvířecí kosti, stavební a nástrojový kámen, skleněné artefakty, dřevěné a kožené artefakty či výrobní odpad, výjimečně textilie;</w:t>
      </w:r>
    </w:p>
    <w:p w14:paraId="3D516505" w14:textId="77777777" w:rsidR="00323063" w:rsidRPr="00323063" w:rsidRDefault="0022117C" w:rsidP="00DC37AD">
      <w:pPr>
        <w:pStyle w:val="Text1-1"/>
        <w:widowControl w:val="0"/>
        <w:numPr>
          <w:ilvl w:val="0"/>
          <w:numId w:val="57"/>
        </w:numPr>
        <w:tabs>
          <w:tab w:val="left" w:pos="708"/>
        </w:tabs>
        <w:suppressAutoHyphens/>
        <w:spacing w:line="240" w:lineRule="auto"/>
      </w:pPr>
      <w:r w:rsidRPr="0022117C">
        <w:rPr>
          <w:rFonts w:eastAsia="Times New Roman" w:cs="Calibri"/>
        </w:rPr>
        <w:t xml:space="preserve">odběr, zajištění a odvoz </w:t>
      </w:r>
      <w:proofErr w:type="spellStart"/>
      <w:r w:rsidRPr="0022117C">
        <w:rPr>
          <w:rFonts w:eastAsia="Times New Roman" w:cs="Calibri"/>
        </w:rPr>
        <w:t>archeobotanických</w:t>
      </w:r>
      <w:proofErr w:type="spellEnd"/>
      <w:r w:rsidRPr="0022117C">
        <w:rPr>
          <w:rFonts w:eastAsia="Times New Roman" w:cs="Calibri"/>
        </w:rPr>
        <w:t xml:space="preserve">, </w:t>
      </w:r>
      <w:proofErr w:type="spellStart"/>
      <w:r w:rsidRPr="0022117C">
        <w:rPr>
          <w:rFonts w:eastAsia="Times New Roman" w:cs="Calibri"/>
        </w:rPr>
        <w:t>archeometalurgických</w:t>
      </w:r>
      <w:proofErr w:type="spellEnd"/>
      <w:r w:rsidRPr="0022117C">
        <w:rPr>
          <w:rFonts w:eastAsia="Times New Roman" w:cs="Calibri"/>
        </w:rPr>
        <w:t xml:space="preserve"> a </w:t>
      </w:r>
      <w:proofErr w:type="spellStart"/>
      <w:r w:rsidRPr="0022117C">
        <w:rPr>
          <w:rFonts w:eastAsia="Times New Roman" w:cs="Calibri"/>
        </w:rPr>
        <w:t>mineralogicko</w:t>
      </w:r>
      <w:proofErr w:type="spellEnd"/>
      <w:r w:rsidRPr="0022117C">
        <w:rPr>
          <w:rFonts w:eastAsia="Times New Roman" w:cs="Calibri"/>
        </w:rPr>
        <w:t xml:space="preserve"> – geologických vzorků. Zpravidla jde o půdní vzorky z výplní archeologických objektů či z plošně dochovaných kulturních vrstev, sedimentárních záplavových a náplavových či organogenních uloženin. Dále vzorky uhlíků, nezuhelnatělých </w:t>
      </w:r>
      <w:proofErr w:type="spellStart"/>
      <w:r w:rsidRPr="0022117C">
        <w:rPr>
          <w:rFonts w:eastAsia="Times New Roman" w:cs="Calibri"/>
        </w:rPr>
        <w:t>makrozbytků</w:t>
      </w:r>
      <w:proofErr w:type="spellEnd"/>
      <w:r w:rsidRPr="0022117C">
        <w:rPr>
          <w:rFonts w:eastAsia="Times New Roman" w:cs="Calibri"/>
        </w:rPr>
        <w:t>, dřev, hornin, rud, strusek</w:t>
      </w:r>
      <w:r w:rsidR="00323063">
        <w:rPr>
          <w:rFonts w:eastAsia="Times New Roman" w:cs="Calibri"/>
        </w:rPr>
        <w:t>;</w:t>
      </w:r>
    </w:p>
    <w:p w14:paraId="4007FACE" w14:textId="00F8CAAE" w:rsidR="00B247C5" w:rsidRPr="0022117C" w:rsidRDefault="00323063" w:rsidP="00DC37AD">
      <w:pPr>
        <w:pStyle w:val="Text1-1"/>
        <w:widowControl w:val="0"/>
        <w:numPr>
          <w:ilvl w:val="0"/>
          <w:numId w:val="57"/>
        </w:numPr>
        <w:tabs>
          <w:tab w:val="left" w:pos="708"/>
        </w:tabs>
        <w:suppressAutoHyphens/>
        <w:spacing w:line="240" w:lineRule="auto"/>
      </w:pPr>
      <w:r>
        <w:rPr>
          <w:rFonts w:eastAsia="Times New Roman" w:cs="Calibri"/>
        </w:rPr>
        <w:t>p</w:t>
      </w:r>
      <w:r w:rsidRPr="00041059">
        <w:rPr>
          <w:rFonts w:eastAsia="Times New Roman" w:cs="Calibri"/>
        </w:rPr>
        <w:t>o realizaci terénního průzkumu budou jámy zasypány</w:t>
      </w:r>
      <w:r w:rsidR="00FA2503" w:rsidRPr="00E933BC">
        <w:rPr>
          <w:rFonts w:eastAsia="Times New Roman" w:cs="Calibri"/>
        </w:rPr>
        <w:t xml:space="preserve"> (tyto činnosti provede dodavatel zemních prací pro ZAV)</w:t>
      </w:r>
      <w:r w:rsidR="0022117C" w:rsidRPr="0022117C">
        <w:rPr>
          <w:rFonts w:eastAsia="Times New Roman" w:cs="Calibri"/>
        </w:rPr>
        <w:t>.</w:t>
      </w:r>
    </w:p>
    <w:p w14:paraId="1AC51F1D" w14:textId="02417AC3" w:rsidR="0022117C" w:rsidRDefault="0022117C" w:rsidP="0022117C">
      <w:pPr>
        <w:pStyle w:val="Zkladntext"/>
        <w:widowControl w:val="0"/>
        <w:suppressAutoHyphens/>
        <w:spacing w:line="240" w:lineRule="auto"/>
        <w:jc w:val="both"/>
      </w:pPr>
      <w:r w:rsidRPr="0022117C">
        <w:rPr>
          <w:b/>
          <w:bCs/>
        </w:rPr>
        <w:lastRenderedPageBreak/>
        <w:t>Z</w:t>
      </w:r>
      <w:r w:rsidR="005A4E17" w:rsidRPr="0022117C">
        <w:rPr>
          <w:b/>
          <w:bCs/>
        </w:rPr>
        <w:t xml:space="preserve">pracování ZAV (část </w:t>
      </w:r>
      <w:r w:rsidR="00CB7AC2">
        <w:rPr>
          <w:b/>
          <w:bCs/>
        </w:rPr>
        <w:t xml:space="preserve">Služeb </w:t>
      </w:r>
      <w:r w:rsidR="005A4E17" w:rsidRPr="0022117C">
        <w:rPr>
          <w:b/>
          <w:bCs/>
        </w:rPr>
        <w:t>B)</w:t>
      </w:r>
      <w:r w:rsidR="005A4E17">
        <w:t xml:space="preserve"> zahrnující</w:t>
      </w:r>
      <w:r>
        <w:t>:</w:t>
      </w:r>
    </w:p>
    <w:p w14:paraId="46DAC4CF" w14:textId="40DAD10D" w:rsidR="0022117C" w:rsidRPr="0022117C" w:rsidRDefault="0022117C" w:rsidP="0022117C">
      <w:pPr>
        <w:pStyle w:val="Text1-1"/>
        <w:numPr>
          <w:ilvl w:val="0"/>
          <w:numId w:val="57"/>
        </w:numPr>
        <w:tabs>
          <w:tab w:val="left" w:pos="708"/>
        </w:tabs>
        <w:rPr>
          <w:rFonts w:eastAsia="Times New Roman" w:cs="Calibri"/>
        </w:rPr>
      </w:pPr>
      <w:r w:rsidRPr="0022117C">
        <w:rPr>
          <w:rFonts w:eastAsia="Times New Roman" w:cs="Calibri"/>
        </w:rPr>
        <w:t>laboratorní ošetření archeologických nálezů, jejich inventarizace, dokumentace a odborné vyhodnocení pro nálezovou zprávu, převoz do depozitářů regionálně příslušné sbírkotvorné instituce;</w:t>
      </w:r>
    </w:p>
    <w:p w14:paraId="51BD0DA5" w14:textId="5190F5AB"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roztřídění pořízené terénní fotodokumentace, inventarizace snímků, jejich selekce pro nálezovou zprávu;</w:t>
      </w:r>
    </w:p>
    <w:p w14:paraId="5CC1419D" w14:textId="4C2225C5"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inventarizace a digitalizace terénních záznamů o uloženinách, archeologických objektech a konstrukcích;</w:t>
      </w:r>
    </w:p>
    <w:p w14:paraId="7CFF1998" w14:textId="23444192"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inventarizace a digitalizace terénní výkresové a fotogrammetrické dokumentace. Zpravidla ve vektorovém prostředí GIS (</w:t>
      </w:r>
      <w:proofErr w:type="spellStart"/>
      <w:r w:rsidRPr="0022117C">
        <w:rPr>
          <w:rFonts w:eastAsia="Times New Roman" w:cs="Calibri"/>
        </w:rPr>
        <w:t>ArcGIS</w:t>
      </w:r>
      <w:proofErr w:type="spellEnd"/>
      <w:r w:rsidRPr="0022117C">
        <w:rPr>
          <w:rFonts w:eastAsia="Times New Roman" w:cs="Calibri"/>
        </w:rPr>
        <w:t>) a prostředí MICROSTATION;</w:t>
      </w:r>
    </w:p>
    <w:p w14:paraId="6185DC32" w14:textId="75AFEE54"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 xml:space="preserve">odborné vyhodnocení </w:t>
      </w:r>
      <w:proofErr w:type="spellStart"/>
      <w:r w:rsidRPr="0022117C">
        <w:rPr>
          <w:rFonts w:eastAsia="Times New Roman" w:cs="Calibri"/>
        </w:rPr>
        <w:t>archeobotanických</w:t>
      </w:r>
      <w:proofErr w:type="spellEnd"/>
      <w:r w:rsidRPr="0022117C">
        <w:rPr>
          <w:rFonts w:eastAsia="Times New Roman" w:cs="Calibri"/>
        </w:rPr>
        <w:t xml:space="preserve">, </w:t>
      </w:r>
      <w:proofErr w:type="spellStart"/>
      <w:r w:rsidRPr="0022117C">
        <w:rPr>
          <w:rFonts w:eastAsia="Times New Roman" w:cs="Calibri"/>
        </w:rPr>
        <w:t>archeometalurgických</w:t>
      </w:r>
      <w:proofErr w:type="spellEnd"/>
      <w:r w:rsidRPr="0022117C">
        <w:rPr>
          <w:rFonts w:eastAsia="Times New Roman" w:cs="Calibri"/>
        </w:rPr>
        <w:t xml:space="preserve"> a </w:t>
      </w:r>
      <w:proofErr w:type="spellStart"/>
      <w:r w:rsidRPr="0022117C">
        <w:rPr>
          <w:rFonts w:eastAsia="Times New Roman" w:cs="Calibri"/>
        </w:rPr>
        <w:t>mineralogicko</w:t>
      </w:r>
      <w:proofErr w:type="spellEnd"/>
      <w:r w:rsidRPr="0022117C">
        <w:rPr>
          <w:rFonts w:eastAsia="Times New Roman" w:cs="Calibri"/>
        </w:rPr>
        <w:t xml:space="preserve"> – geologických vzorků pro nálezovou zprávu;</w:t>
      </w:r>
    </w:p>
    <w:p w14:paraId="675D4D4B" w14:textId="75C68F7C" w:rsidR="0022117C" w:rsidRPr="0022117C"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odborné vyhodnocení terénní archeologické situace formou textů, grafů a tabulek pro nálezovou zprávu;</w:t>
      </w:r>
    </w:p>
    <w:p w14:paraId="4E3F9972" w14:textId="77777777" w:rsidR="002E11E6" w:rsidRDefault="0022117C" w:rsidP="0022117C">
      <w:pPr>
        <w:pStyle w:val="Text1-1"/>
        <w:widowControl w:val="0"/>
        <w:numPr>
          <w:ilvl w:val="0"/>
          <w:numId w:val="57"/>
        </w:numPr>
        <w:tabs>
          <w:tab w:val="left" w:pos="708"/>
        </w:tabs>
        <w:suppressAutoHyphens/>
        <w:rPr>
          <w:rFonts w:eastAsia="Times New Roman" w:cs="Calibri"/>
        </w:rPr>
      </w:pPr>
      <w:r w:rsidRPr="0022117C">
        <w:rPr>
          <w:rFonts w:eastAsia="Times New Roman" w:cs="Calibri"/>
        </w:rPr>
        <w:t>kompletace, výtisk a svázání nálezové zprávy</w:t>
      </w:r>
      <w:r w:rsidR="002E11E6">
        <w:rPr>
          <w:rFonts w:eastAsia="Times New Roman" w:cs="Calibri"/>
        </w:rPr>
        <w:t>;</w:t>
      </w:r>
    </w:p>
    <w:p w14:paraId="016B1C01" w14:textId="09058D54" w:rsidR="0022117C" w:rsidRPr="0022117C" w:rsidRDefault="002E11E6" w:rsidP="0022117C">
      <w:pPr>
        <w:pStyle w:val="Text1-1"/>
        <w:widowControl w:val="0"/>
        <w:numPr>
          <w:ilvl w:val="0"/>
          <w:numId w:val="57"/>
        </w:numPr>
        <w:tabs>
          <w:tab w:val="left" w:pos="708"/>
        </w:tabs>
        <w:suppressAutoHyphens/>
        <w:rPr>
          <w:rFonts w:eastAsia="Times New Roman" w:cs="Calibri"/>
        </w:rPr>
      </w:pPr>
      <w:bookmarkStart w:id="5" w:name="_Hlk169166809"/>
      <w:r w:rsidRPr="00323063">
        <w:t>odevzdání movitých archeologických nálezů subjektu určenému v souladu se zákonem o</w:t>
      </w:r>
      <w:r w:rsidR="007C17D2">
        <w:t> </w:t>
      </w:r>
      <w:r w:rsidRPr="00323063">
        <w:t>památkové péči a dle dohody</w:t>
      </w:r>
      <w:r w:rsidR="007C17D2">
        <w:t xml:space="preserve">, kterou </w:t>
      </w:r>
      <w:r w:rsidR="006F4C54">
        <w:t xml:space="preserve">Zhotovitel </w:t>
      </w:r>
      <w:r w:rsidR="007C17D2">
        <w:t xml:space="preserve">s </w:t>
      </w:r>
      <w:r w:rsidRPr="00323063">
        <w:t xml:space="preserve">příslušným </w:t>
      </w:r>
      <w:r w:rsidR="007C17D2">
        <w:t xml:space="preserve">subjektem uzavře (bude-li uzavření takové smlouvy </w:t>
      </w:r>
      <w:r w:rsidR="006F4C54">
        <w:t xml:space="preserve">pro odevzdání předmětů </w:t>
      </w:r>
      <w:r w:rsidR="007C17D2">
        <w:t>potřebné)</w:t>
      </w:r>
      <w:bookmarkEnd w:id="5"/>
      <w:r w:rsidR="0022117C">
        <w:rPr>
          <w:rFonts w:eastAsia="Times New Roman" w:cs="Calibri"/>
        </w:rPr>
        <w:t>.</w:t>
      </w:r>
    </w:p>
    <w:p w14:paraId="75480B4B" w14:textId="3C51D8B5" w:rsidR="0022117C" w:rsidRPr="0022117C" w:rsidRDefault="0022117C" w:rsidP="0022117C">
      <w:pPr>
        <w:pStyle w:val="Zkladntext"/>
        <w:widowControl w:val="0"/>
        <w:suppressAutoHyphens/>
        <w:spacing w:line="240" w:lineRule="auto"/>
        <w:jc w:val="both"/>
        <w:rPr>
          <w:b/>
          <w:bCs/>
        </w:rPr>
      </w:pPr>
      <w:r w:rsidRPr="0022117C">
        <w:rPr>
          <w:b/>
          <w:bCs/>
        </w:rPr>
        <w:t>Nálezová (závěrečná) zpráva</w:t>
      </w:r>
    </w:p>
    <w:p w14:paraId="5B6BAF8B" w14:textId="3840D182" w:rsidR="0022117C" w:rsidRDefault="0022117C" w:rsidP="0022117C">
      <w:pPr>
        <w:pStyle w:val="Zkladntext"/>
        <w:widowControl w:val="0"/>
        <w:numPr>
          <w:ilvl w:val="0"/>
          <w:numId w:val="57"/>
        </w:numPr>
        <w:suppressAutoHyphens/>
        <w:spacing w:line="240" w:lineRule="auto"/>
        <w:jc w:val="both"/>
      </w:pPr>
      <w:r w:rsidRPr="0022117C">
        <w:rPr>
          <w:rFonts w:eastAsia="Times New Roman" w:cs="Calibri"/>
        </w:rPr>
        <w:t>bude zpracovaná na podkladě výše uvedených činností a bude obsahovat popis, dokumentaci a odborné vyhodnocení výzkumem zachycené situace a potvrzení o provedeném archeologickém výzkumu pro orgány činné ve stavebním řízení a pro potřeby objednatelovy další dokumentace.</w:t>
      </w:r>
    </w:p>
    <w:p w14:paraId="6147157A" w14:textId="77777777" w:rsidR="002E11E6" w:rsidRDefault="002E11E6" w:rsidP="00B247C5">
      <w:pPr>
        <w:pStyle w:val="Textbezodsazen"/>
      </w:pPr>
    </w:p>
    <w:p w14:paraId="7025DE09" w14:textId="77777777" w:rsidR="00696EA3" w:rsidRDefault="00696EA3" w:rsidP="00696EA3">
      <w:pPr>
        <w:pStyle w:val="Textbezodsazen"/>
      </w:pPr>
      <w:r w:rsidRPr="00D629B5">
        <w:t>Poskytování Služeb musí splňovat veškeré požadavky stanovené příslušnými právními předpisy, profesními</w:t>
      </w:r>
      <w:r>
        <w:t xml:space="preserve"> či stavovskými</w:t>
      </w:r>
      <w:r w:rsidRPr="00D629B5">
        <w:t xml:space="preserve"> předpisy</w:t>
      </w:r>
      <w:r>
        <w:t xml:space="preserve">, technickými </w:t>
      </w:r>
      <w:r w:rsidRPr="00D629B5">
        <w:t>normami a Zadávací dokumentací. Hmotné výsledky Služeb musí být vybaveny veškerými případnými certifikáty, atesty a schváleními nutnými k jejich užívání Objednatelem</w:t>
      </w:r>
      <w:r>
        <w:t xml:space="preserve"> a musí být prosté jakýchkoliv právních či faktických vad.</w:t>
      </w:r>
    </w:p>
    <w:p w14:paraId="73ED5DD1" w14:textId="741CF23E" w:rsidR="0022117C" w:rsidRDefault="002E11E6" w:rsidP="00B247C5">
      <w:pPr>
        <w:pStyle w:val="Textbezodsazen"/>
      </w:pPr>
      <w:r>
        <w:t xml:space="preserve">Předmět plnění zahrnuje i povinnost Zhotovitele </w:t>
      </w:r>
      <w:r w:rsidRPr="00323063">
        <w:t>nahrávat veškerá digitální data pořízená v</w:t>
      </w:r>
      <w:r>
        <w:t> </w:t>
      </w:r>
      <w:r w:rsidRPr="00323063">
        <w:t xml:space="preserve">průběhu </w:t>
      </w:r>
      <w:r>
        <w:t xml:space="preserve">plnění </w:t>
      </w:r>
      <w:r w:rsidRPr="00323063">
        <w:t xml:space="preserve">(např. smluvní komunikace, podklady pro </w:t>
      </w:r>
      <w:proofErr w:type="gramStart"/>
      <w:r w:rsidRPr="00323063">
        <w:t>fakturaci,</w:t>
      </w:r>
      <w:proofErr w:type="gramEnd"/>
      <w:r w:rsidRPr="00323063">
        <w:t xml:space="preserve"> atd.) do prostředí </w:t>
      </w:r>
      <w:r w:rsidR="00456C2A">
        <w:t>d</w:t>
      </w:r>
      <w:r w:rsidRPr="00323063">
        <w:t xml:space="preserve">atového </w:t>
      </w:r>
      <w:r w:rsidR="00456C2A">
        <w:t xml:space="preserve">úložiště </w:t>
      </w:r>
      <w:r w:rsidRPr="00323063">
        <w:t xml:space="preserve">stavby, </w:t>
      </w:r>
      <w:r>
        <w:t xml:space="preserve">bude-li takové </w:t>
      </w:r>
      <w:r w:rsidR="00456C2A">
        <w:t xml:space="preserve">úložiště </w:t>
      </w:r>
      <w:r w:rsidRPr="00323063">
        <w:t>ze strany Objednatele</w:t>
      </w:r>
      <w:r>
        <w:t xml:space="preserve"> </w:t>
      </w:r>
      <w:r w:rsidR="00456C2A">
        <w:t>zřízeno</w:t>
      </w:r>
      <w:r>
        <w:t>.</w:t>
      </w:r>
      <w:r w:rsidR="00C3050C">
        <w:t xml:space="preserve"> </w:t>
      </w:r>
      <w:r w:rsidR="00FA2503">
        <w:t>Nebude-li datové úložiště stavby zřízeno, odevzdá Zhotovitel veškerá digitální data pořízená v průběhu plnění na datovém nosiči (např. CD) nebo je uloží na úložišti dat a poskytne Objednateli potřebné přístupové údaje.</w:t>
      </w:r>
    </w:p>
    <w:p w14:paraId="670CE51C" w14:textId="77537A6B" w:rsidR="00B247C5" w:rsidRDefault="00FA2503" w:rsidP="00B247C5">
      <w:pPr>
        <w:pStyle w:val="Textbezodsazen"/>
      </w:pPr>
      <w:r w:rsidRPr="00FA2503">
        <w:t xml:space="preserve">Zhotovitel </w:t>
      </w:r>
      <w:r w:rsidR="00B247C5" w:rsidRPr="00FA2503">
        <w:t>je povinen předat Objednateli veškeré sjednané nebo nezbytné doklady a dokumenty vztahující se k provádění Služeb, a to zejména veškeré podané žádosti, rozhodnutí orgánů veřejné správy, spisy a jiné písemné materiály (dále jen „</w:t>
      </w:r>
      <w:r w:rsidR="00B247C5" w:rsidRPr="00FA2503">
        <w:rPr>
          <w:b/>
        </w:rPr>
        <w:t>Dokumentace</w:t>
      </w:r>
      <w:r w:rsidR="00B247C5" w:rsidRPr="00FA2503">
        <w:t>“) a samotné výstupy poskytovaných Služeb jako např. posudek, analýza nebo stanovisko (dále j</w:t>
      </w:r>
      <w:r w:rsidR="00696EA3">
        <w:t>en</w:t>
      </w:r>
      <w:r w:rsidR="00B247C5" w:rsidRPr="00FA2503">
        <w:t xml:space="preserve"> „</w:t>
      </w:r>
      <w:r w:rsidR="00B247C5" w:rsidRPr="00FA2503">
        <w:rPr>
          <w:b/>
        </w:rPr>
        <w:t>Výstup</w:t>
      </w:r>
      <w:r w:rsidR="00B247C5" w:rsidRPr="00FA2503">
        <w:t>“). Dokumentace a Výstupy musí být Objednateli předány v českém jazyce, není-li dohodnuto Smluvními stranami v konkrétním případě jinak.</w:t>
      </w:r>
    </w:p>
    <w:p w14:paraId="3C513341" w14:textId="67F3B373" w:rsidR="00492558" w:rsidRPr="002B7A46" w:rsidRDefault="00492558" w:rsidP="00492558">
      <w:pPr>
        <w:pStyle w:val="Zkladntext"/>
        <w:widowControl w:val="0"/>
        <w:suppressAutoHyphens/>
        <w:spacing w:line="240" w:lineRule="auto"/>
        <w:jc w:val="both"/>
        <w:rPr>
          <w:szCs w:val="24"/>
        </w:rPr>
      </w:pPr>
      <w:r>
        <w:rPr>
          <w:szCs w:val="24"/>
        </w:rPr>
        <w:t xml:space="preserve">Bližší podmínky pro provedení ZAV jsou obsaženy ve Zprávě o prediktivním archeologickém výzkumu, kterou zpracoval Ústav archeologické a památkové péče Brno, v. v. i., a ve Zprávě o geofyzikální prospekci, kterou zpracoval Ústav archeologie a muzeologie FF MU. Obě zprávy </w:t>
      </w:r>
      <w:r w:rsidR="00696EA3">
        <w:rPr>
          <w:szCs w:val="24"/>
        </w:rPr>
        <w:t xml:space="preserve">jsou </w:t>
      </w:r>
      <w:r>
        <w:rPr>
          <w:szCs w:val="24"/>
        </w:rPr>
        <w:t>součástí Zadávací dokumentace.</w:t>
      </w:r>
    </w:p>
    <w:p w14:paraId="5BF6E6D1" w14:textId="5BE49B5B" w:rsidR="002B7A46" w:rsidRDefault="00492558" w:rsidP="000737DD">
      <w:pPr>
        <w:pStyle w:val="Zkladntext"/>
        <w:widowControl w:val="0"/>
        <w:suppressAutoHyphens/>
        <w:spacing w:line="240" w:lineRule="auto"/>
      </w:pPr>
      <w:r>
        <w:t>Další p</w:t>
      </w:r>
      <w:r w:rsidR="002B7A46">
        <w:t xml:space="preserve">odmínky realizace: </w:t>
      </w:r>
    </w:p>
    <w:p w14:paraId="2A01D411" w14:textId="26705FF3" w:rsidR="002B7A46" w:rsidRPr="002B7A46" w:rsidRDefault="00696EA3" w:rsidP="000737DD">
      <w:pPr>
        <w:pStyle w:val="Zkladntext"/>
        <w:widowControl w:val="0"/>
        <w:numPr>
          <w:ilvl w:val="0"/>
          <w:numId w:val="44"/>
        </w:numPr>
        <w:suppressAutoHyphens/>
        <w:spacing w:line="240" w:lineRule="auto"/>
        <w:ind w:left="567"/>
        <w:rPr>
          <w:szCs w:val="24"/>
        </w:rPr>
      </w:pPr>
      <w:r>
        <w:rPr>
          <w:szCs w:val="24"/>
        </w:rPr>
        <w:t xml:space="preserve">Zhotovitel je povinen zajistit </w:t>
      </w:r>
      <w:r w:rsidR="002B7A46" w:rsidRPr="002B7A46">
        <w:rPr>
          <w:szCs w:val="24"/>
        </w:rPr>
        <w:t>koordin</w:t>
      </w:r>
      <w:r>
        <w:rPr>
          <w:szCs w:val="24"/>
        </w:rPr>
        <w:t>aci</w:t>
      </w:r>
      <w:r w:rsidR="002B7A46" w:rsidRPr="002B7A46">
        <w:rPr>
          <w:szCs w:val="24"/>
        </w:rPr>
        <w:t xml:space="preserve"> </w:t>
      </w:r>
      <w:r w:rsidRPr="002B7A46">
        <w:rPr>
          <w:szCs w:val="24"/>
        </w:rPr>
        <w:t>Z</w:t>
      </w:r>
      <w:r>
        <w:rPr>
          <w:szCs w:val="24"/>
        </w:rPr>
        <w:t>AV</w:t>
      </w:r>
      <w:r w:rsidRPr="002B7A46">
        <w:rPr>
          <w:szCs w:val="24"/>
        </w:rPr>
        <w:t xml:space="preserve"> </w:t>
      </w:r>
      <w:r w:rsidR="002B7A46" w:rsidRPr="002B7A46">
        <w:rPr>
          <w:szCs w:val="24"/>
        </w:rPr>
        <w:t xml:space="preserve">se zpracovatelem zemních prací pro </w:t>
      </w:r>
      <w:r w:rsidR="00492558">
        <w:rPr>
          <w:szCs w:val="24"/>
        </w:rPr>
        <w:t>ZAV</w:t>
      </w:r>
      <w:r w:rsidR="002B7A46" w:rsidRPr="002B7A46">
        <w:rPr>
          <w:szCs w:val="24"/>
        </w:rPr>
        <w:t>.</w:t>
      </w:r>
    </w:p>
    <w:p w14:paraId="124161F3" w14:textId="6D6381C7" w:rsidR="002B7A46" w:rsidRDefault="002B7A46" w:rsidP="000737DD">
      <w:pPr>
        <w:pStyle w:val="Zkladntext"/>
        <w:widowControl w:val="0"/>
        <w:suppressAutoHyphens/>
        <w:spacing w:line="240" w:lineRule="auto"/>
        <w:rPr>
          <w:szCs w:val="24"/>
        </w:rPr>
      </w:pPr>
      <w:r w:rsidRPr="002B7A46">
        <w:rPr>
          <w:szCs w:val="24"/>
        </w:rPr>
        <w:t>Plnění těchto podmínek je součástí ceny</w:t>
      </w:r>
      <w:r w:rsidR="00492558">
        <w:rPr>
          <w:szCs w:val="24"/>
        </w:rPr>
        <w:t xml:space="preserve"> Díla.</w:t>
      </w:r>
    </w:p>
    <w:p w14:paraId="0AF08194" w14:textId="77777777" w:rsidR="007145F3" w:rsidRDefault="007145F3" w:rsidP="00CB4F6D">
      <w:pPr>
        <w:pStyle w:val="Textbezodsazen"/>
      </w:pPr>
    </w:p>
    <w:p w14:paraId="47A7B480" w14:textId="77777777" w:rsidR="00502690" w:rsidRDefault="00502690" w:rsidP="00866994">
      <w:pPr>
        <w:pStyle w:val="Textbezodsazen"/>
        <w:sectPr w:rsidR="00502690" w:rsidSect="004D09FB">
          <w:headerReference w:type="default" r:id="rId16"/>
          <w:footerReference w:type="default" r:id="rId17"/>
          <w:pgSz w:w="11906" w:h="16838" w:code="9"/>
          <w:pgMar w:top="1049" w:right="1134" w:bottom="1474" w:left="1418" w:header="595" w:footer="624" w:gutter="652"/>
          <w:pgNumType w:start="1"/>
          <w:cols w:space="708"/>
          <w:docGrid w:linePitch="360"/>
        </w:sectPr>
      </w:pPr>
    </w:p>
    <w:p w14:paraId="07C47303" w14:textId="77777777" w:rsidR="00124751" w:rsidRDefault="00124751" w:rsidP="00124751">
      <w:pPr>
        <w:pStyle w:val="Nadpisbezsl1-1"/>
      </w:pPr>
      <w:r>
        <w:lastRenderedPageBreak/>
        <w:t>Příloha č. 2</w:t>
      </w:r>
    </w:p>
    <w:p w14:paraId="167CEBC5" w14:textId="77777777" w:rsidR="00124751" w:rsidRPr="0056713A" w:rsidRDefault="0056713A" w:rsidP="00124751">
      <w:pPr>
        <w:pStyle w:val="Nadpisbezsl1-2"/>
      </w:pPr>
      <w:r w:rsidRPr="0056713A">
        <w:t xml:space="preserve">Obchodní podmínky </w:t>
      </w:r>
      <w:r w:rsidR="00030B0B">
        <w:t xml:space="preserve">SSV </w:t>
      </w:r>
      <w:r w:rsidRPr="0056713A">
        <w:t>Pro smlouvu o dílo na poskytování služeb</w:t>
      </w:r>
    </w:p>
    <w:p w14:paraId="516DA873" w14:textId="685F763D" w:rsidR="00124751" w:rsidRDefault="003532A1" w:rsidP="00124751">
      <w:pPr>
        <w:pStyle w:val="Nadpisbezsl1-2"/>
      </w:pPr>
      <w:r>
        <w:t>OP</w:t>
      </w:r>
      <w:r w:rsidR="002B3AF4">
        <w:t xml:space="preserve"> </w:t>
      </w:r>
      <w:r>
        <w:t>SSV/</w:t>
      </w:r>
      <w:r w:rsidR="002B3AF4">
        <w:t>06/24</w:t>
      </w:r>
    </w:p>
    <w:p w14:paraId="76E43358" w14:textId="77777777" w:rsidR="00124751" w:rsidRPr="0084658A" w:rsidRDefault="00F1246E" w:rsidP="0084658A">
      <w:pPr>
        <w:pStyle w:val="Nadpisbezsl1-2"/>
        <w:jc w:val="both"/>
        <w:rPr>
          <w:rFonts w:asciiTheme="minorHAnsi" w:hAnsiTheme="minorHAnsi"/>
          <w:b w:val="0"/>
          <w:sz w:val="18"/>
          <w:szCs w:val="18"/>
        </w:rPr>
      </w:pPr>
      <w:r w:rsidRPr="0084658A">
        <w:rPr>
          <w:rFonts w:asciiTheme="minorHAnsi" w:hAnsiTheme="minorHAnsi"/>
          <w:b w:val="0"/>
          <w:sz w:val="18"/>
          <w:szCs w:val="18"/>
        </w:rPr>
        <w:t>Obchodní podmínky nejsou pevně připojeny ke Smlouvě, byly Zhotoviteli předány jako součást zadávací dokumentace. Smluvní strany podpisem této Smlouvy stvrzují, že jsou s obsahem Obchodních podmínek plně seznámeny a že v souladu s </w:t>
      </w:r>
      <w:proofErr w:type="spellStart"/>
      <w:r w:rsidRPr="0084658A">
        <w:rPr>
          <w:rFonts w:asciiTheme="minorHAnsi" w:hAnsiTheme="minorHAnsi"/>
          <w:b w:val="0"/>
          <w:sz w:val="18"/>
          <w:szCs w:val="18"/>
        </w:rPr>
        <w:t>ust</w:t>
      </w:r>
      <w:proofErr w:type="spellEnd"/>
      <w:r w:rsidRPr="0084658A">
        <w:rPr>
          <w:rFonts w:asciiTheme="minorHAnsi" w:hAnsiTheme="minorHAnsi"/>
          <w:b w:val="0"/>
          <w:sz w:val="18"/>
          <w:szCs w:val="18"/>
        </w:rPr>
        <w:t>. § 1751 občanského zákoníku Obchodní podmínky tvoří část obsahu Smlouvy.</w:t>
      </w:r>
    </w:p>
    <w:p w14:paraId="2B92A291" w14:textId="77777777" w:rsidR="00F1246E" w:rsidRDefault="00F1246E" w:rsidP="00F762A8">
      <w:pPr>
        <w:pStyle w:val="Nadpisbezsl1-1"/>
      </w:pPr>
    </w:p>
    <w:p w14:paraId="33736839" w14:textId="77777777" w:rsidR="00F1246E" w:rsidRDefault="00F1246E" w:rsidP="00F762A8">
      <w:pPr>
        <w:pStyle w:val="Nadpisbezsl1-1"/>
        <w:sectPr w:rsidR="00F1246E" w:rsidSect="004D09FB">
          <w:headerReference w:type="default" r:id="rId18"/>
          <w:footerReference w:type="default" r:id="rId19"/>
          <w:pgSz w:w="11906" w:h="16838" w:code="9"/>
          <w:pgMar w:top="1049" w:right="1134" w:bottom="1474" w:left="1418" w:header="595" w:footer="624" w:gutter="652"/>
          <w:pgNumType w:start="1"/>
          <w:cols w:space="708"/>
          <w:docGrid w:linePitch="360"/>
        </w:sectPr>
      </w:pPr>
    </w:p>
    <w:p w14:paraId="6D721A7C" w14:textId="77777777" w:rsidR="00124751" w:rsidRDefault="00124751" w:rsidP="00124751">
      <w:pPr>
        <w:pStyle w:val="Nadpisbezsl1-1"/>
      </w:pPr>
      <w:r>
        <w:lastRenderedPageBreak/>
        <w:t>Příloha č. 3</w:t>
      </w:r>
    </w:p>
    <w:p w14:paraId="12D2AAF6" w14:textId="44E8C285" w:rsidR="00124751" w:rsidRDefault="00A47D05" w:rsidP="00A47D05">
      <w:pPr>
        <w:pStyle w:val="Nadpisbezsl1-2"/>
      </w:pPr>
      <w:r>
        <w:t>Technická dokumentace</w:t>
      </w:r>
    </w:p>
    <w:p w14:paraId="03FA254A" w14:textId="77777777" w:rsidR="00A47D05" w:rsidRPr="00CA4A69" w:rsidRDefault="00A47D05" w:rsidP="00A47D05">
      <w:pPr>
        <w:pStyle w:val="Textbezslovn"/>
        <w:ind w:left="992" w:hanging="964"/>
      </w:pPr>
      <w:bookmarkStart w:id="6" w:name="_Hlk167795646"/>
      <w:r w:rsidRPr="00CA4A69">
        <w:t>Část 1</w:t>
      </w:r>
      <w:r w:rsidRPr="00CA4A69">
        <w:tab/>
      </w:r>
      <w:bookmarkStart w:id="7" w:name="_Hlk158366386"/>
      <w:r w:rsidRPr="00CA4A69">
        <w:t xml:space="preserve">Zpráva o prediktivním archeologickém výzkumu – zpracovatel Ústav archeologické památkové péče Brno, </w:t>
      </w:r>
      <w:proofErr w:type="spellStart"/>
      <w:r w:rsidRPr="00CA4A69">
        <w:t>v.v.i</w:t>
      </w:r>
      <w:proofErr w:type="spellEnd"/>
      <w:r w:rsidRPr="00CA4A69">
        <w:t>.,</w:t>
      </w:r>
    </w:p>
    <w:bookmarkEnd w:id="7"/>
    <w:p w14:paraId="2E753FEE" w14:textId="77777777" w:rsidR="00A47D05" w:rsidRPr="00CA4A69" w:rsidRDefault="00A47D05" w:rsidP="00A47D05">
      <w:pPr>
        <w:pStyle w:val="Textbezslovn"/>
        <w:ind w:left="992" w:hanging="964"/>
      </w:pPr>
      <w:r w:rsidRPr="00CA4A69">
        <w:t>Část 2</w:t>
      </w:r>
      <w:r w:rsidRPr="00CA4A69">
        <w:tab/>
      </w:r>
      <w:r w:rsidRPr="00CA4A69">
        <w:rPr>
          <w:bCs/>
        </w:rPr>
        <w:t>Zpráva o geofyzikální prospekci – zpracovatel Ústav archeologie a muzeologie FF MU</w:t>
      </w:r>
    </w:p>
    <w:p w14:paraId="63226234" w14:textId="7943AC80" w:rsidR="00A47D05" w:rsidRPr="00CA4A69" w:rsidRDefault="00A47D05" w:rsidP="00A47D05">
      <w:pPr>
        <w:pStyle w:val="Textbezslovn"/>
        <w:ind w:left="992" w:hanging="964"/>
      </w:pPr>
      <w:r w:rsidRPr="00CA4A69">
        <w:t>Část 3</w:t>
      </w:r>
      <w:r w:rsidRPr="00CA4A69">
        <w:tab/>
        <w:t xml:space="preserve">Projekt zemních prací pro záchranný archeologický průzkum </w:t>
      </w:r>
      <w:r>
        <w:t>–</w:t>
      </w:r>
      <w:r w:rsidRPr="00CA4A69">
        <w:t xml:space="preserve"> zpracovatel M</w:t>
      </w:r>
      <w:r w:rsidR="000C3875">
        <w:t>ORAVIA</w:t>
      </w:r>
      <w:r w:rsidRPr="00CA4A69">
        <w:t xml:space="preserve"> C</w:t>
      </w:r>
      <w:r w:rsidR="000C3875">
        <w:t>ONSULT</w:t>
      </w:r>
      <w:r w:rsidRPr="00CA4A69">
        <w:t xml:space="preserve"> Olomouc a.s.</w:t>
      </w:r>
    </w:p>
    <w:bookmarkEnd w:id="6"/>
    <w:p w14:paraId="391E4F70" w14:textId="77777777" w:rsidR="00A47D05" w:rsidRDefault="00A47D05" w:rsidP="00A47D05">
      <w:pPr>
        <w:pStyle w:val="Textbezslovn"/>
        <w:ind w:left="992" w:hanging="964"/>
      </w:pPr>
      <w:r w:rsidRPr="00CA4A69">
        <w:t>Část 4</w:t>
      </w:r>
      <w:r>
        <w:tab/>
      </w:r>
      <w:r w:rsidRPr="00CA4A69">
        <w:t>Pravidla archeologick</w:t>
      </w:r>
      <w:r>
        <w:t>é</w:t>
      </w:r>
      <w:r w:rsidRPr="00CA4A69">
        <w:t>ho výzkumu</w:t>
      </w:r>
    </w:p>
    <w:p w14:paraId="1A501A08" w14:textId="4C85CC2C" w:rsidR="00A47D05" w:rsidRPr="00696EA3" w:rsidRDefault="00A47D05" w:rsidP="00A47D05">
      <w:pPr>
        <w:pStyle w:val="Nadpisbezsl1-2"/>
        <w:jc w:val="both"/>
        <w:rPr>
          <w:rFonts w:asciiTheme="minorHAnsi" w:hAnsiTheme="minorHAnsi"/>
          <w:b w:val="0"/>
          <w:sz w:val="18"/>
          <w:szCs w:val="18"/>
        </w:rPr>
      </w:pPr>
      <w:r w:rsidRPr="00A47D05">
        <w:rPr>
          <w:rFonts w:asciiTheme="minorHAnsi" w:hAnsiTheme="minorHAnsi"/>
          <w:b w:val="0"/>
          <w:sz w:val="18"/>
          <w:szCs w:val="18"/>
        </w:rPr>
        <w:t>Smluvní</w:t>
      </w:r>
      <w:r w:rsidRPr="00696EA3">
        <w:rPr>
          <w:rFonts w:asciiTheme="minorHAnsi" w:hAnsiTheme="minorHAnsi"/>
          <w:b w:val="0"/>
          <w:sz w:val="18"/>
          <w:szCs w:val="18"/>
        </w:rPr>
        <w:t xml:space="preserve"> strany podpisem této Smlouvy stvrzují, že jednotlivé části Technické dokumentace byly součástí zadávací dokumentace, že jsou s obsahem jednotlivých částí Technické dokumentace seznámeny a že v souladu s ustanovením § 1751 občanského zákoníku tvoří jednotlivé části Technické dokumentace část obsahu Smlouvy. Jednotlivé části Technické dokumentace z tohoto důvodu nejsou pevně připojeny ke Smlouvě.</w:t>
      </w:r>
    </w:p>
    <w:p w14:paraId="60B18154" w14:textId="77777777" w:rsidR="008A4D1B" w:rsidRDefault="008A4D1B" w:rsidP="008A4D1B">
      <w:pPr>
        <w:pStyle w:val="Textbezslovn"/>
        <w:jc w:val="left"/>
      </w:pPr>
    </w:p>
    <w:p w14:paraId="14BB535A" w14:textId="77777777" w:rsidR="008A4D1B" w:rsidRDefault="008A4D1B" w:rsidP="00F762A8">
      <w:pPr>
        <w:pStyle w:val="Nadpisbezsl1-1"/>
        <w:sectPr w:rsidR="008A4D1B" w:rsidSect="004D09FB">
          <w:headerReference w:type="default" r:id="rId20"/>
          <w:footerReference w:type="default" r:id="rId21"/>
          <w:pgSz w:w="11906" w:h="16838" w:code="9"/>
          <w:pgMar w:top="1049" w:right="1134" w:bottom="1474" w:left="1418" w:header="595" w:footer="624" w:gutter="652"/>
          <w:pgNumType w:start="1"/>
          <w:cols w:space="708"/>
          <w:docGrid w:linePitch="360"/>
        </w:sectPr>
      </w:pPr>
    </w:p>
    <w:p w14:paraId="71796362" w14:textId="77777777" w:rsidR="008A4D1B" w:rsidRDefault="008A4D1B" w:rsidP="008A4D1B">
      <w:pPr>
        <w:pStyle w:val="Nadpisbezsl1-1"/>
      </w:pPr>
      <w:r>
        <w:lastRenderedPageBreak/>
        <w:t>Příloha č. 4</w:t>
      </w:r>
    </w:p>
    <w:p w14:paraId="58E68F93" w14:textId="77777777" w:rsidR="008A4D1B" w:rsidRDefault="008A4D1B" w:rsidP="008A4D1B">
      <w:pPr>
        <w:pStyle w:val="Nadpisbezsl1-2"/>
      </w:pPr>
      <w:r>
        <w:t>Rozpis Ceny Díla</w:t>
      </w:r>
    </w:p>
    <w:p w14:paraId="201EE6AD" w14:textId="5C40F48D" w:rsidR="008A4D1B" w:rsidRDefault="008A4D1B" w:rsidP="008A4D1B">
      <w:pPr>
        <w:pStyle w:val="Textbezodsazen"/>
      </w:pPr>
      <w:r>
        <w:t xml:space="preserve">Cena za </w:t>
      </w:r>
      <w:r w:rsidR="00E77C2A">
        <w:t xml:space="preserve">poskytnutí </w:t>
      </w:r>
      <w:r w:rsidR="00B42CAB">
        <w:t>předmětu plnění</w:t>
      </w:r>
      <w:r>
        <w:t>:</w:t>
      </w:r>
    </w:p>
    <w:tbl>
      <w:tblPr>
        <w:tblStyle w:val="Mkatabulky"/>
        <w:tblW w:w="0" w:type="auto"/>
        <w:tblLook w:val="04A0" w:firstRow="1" w:lastRow="0" w:firstColumn="1" w:lastColumn="0" w:noHBand="0" w:noVBand="1"/>
      </w:tblPr>
      <w:tblGrid>
        <w:gridCol w:w="2901"/>
        <w:gridCol w:w="2900"/>
        <w:gridCol w:w="2901"/>
      </w:tblGrid>
      <w:tr w:rsidR="00236DCC" w:rsidRPr="00236DCC" w14:paraId="16337C17" w14:textId="77777777" w:rsidTr="00E55BC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01" w:type="dxa"/>
            <w:tcBorders>
              <w:bottom w:val="single" w:sz="4" w:space="0" w:color="auto"/>
            </w:tcBorders>
          </w:tcPr>
          <w:p w14:paraId="5C844061" w14:textId="77777777" w:rsidR="00236DCC" w:rsidRPr="00236DCC" w:rsidRDefault="00236DCC" w:rsidP="00236DCC">
            <w:pPr>
              <w:pStyle w:val="Textbezodsazen"/>
              <w:rPr>
                <w:rStyle w:val="Tun"/>
                <w:sz w:val="18"/>
              </w:rPr>
            </w:pPr>
            <w:r w:rsidRPr="00236DCC">
              <w:rPr>
                <w:rStyle w:val="Tun"/>
                <w:sz w:val="18"/>
              </w:rPr>
              <w:t>Cena Díla (bez DPH)</w:t>
            </w:r>
          </w:p>
        </w:tc>
        <w:tc>
          <w:tcPr>
            <w:tcW w:w="2900" w:type="dxa"/>
            <w:tcBorders>
              <w:bottom w:val="single" w:sz="4" w:space="0" w:color="auto"/>
            </w:tcBorders>
          </w:tcPr>
          <w:p w14:paraId="58A6B8A8" w14:textId="77777777" w:rsidR="00236DCC" w:rsidRPr="00236DCC" w:rsidRDefault="00236DCC" w:rsidP="00236DCC">
            <w:pPr>
              <w:pStyle w:val="Textbezodsazen"/>
              <w:cnfStyle w:val="100000000000" w:firstRow="1" w:lastRow="0" w:firstColumn="0" w:lastColumn="0" w:oddVBand="0" w:evenVBand="0" w:oddHBand="0" w:evenHBand="0" w:firstRowFirstColumn="0" w:firstRowLastColumn="0" w:lastRowFirstColumn="0" w:lastRowLastColumn="0"/>
              <w:rPr>
                <w:rStyle w:val="Tun"/>
                <w:sz w:val="18"/>
              </w:rPr>
            </w:pPr>
            <w:r w:rsidRPr="00236DCC">
              <w:rPr>
                <w:rStyle w:val="Tun"/>
                <w:sz w:val="18"/>
              </w:rPr>
              <w:t>Výše DPH</w:t>
            </w:r>
          </w:p>
        </w:tc>
        <w:tc>
          <w:tcPr>
            <w:tcW w:w="2901" w:type="dxa"/>
            <w:tcBorders>
              <w:bottom w:val="single" w:sz="4" w:space="0" w:color="auto"/>
            </w:tcBorders>
          </w:tcPr>
          <w:p w14:paraId="0F06E2B2" w14:textId="77777777" w:rsidR="00236DCC" w:rsidRPr="00236DCC" w:rsidRDefault="00236DCC" w:rsidP="00236DCC">
            <w:pPr>
              <w:pStyle w:val="Textbezodsazen"/>
              <w:cnfStyle w:val="100000000000" w:firstRow="1" w:lastRow="0" w:firstColumn="0" w:lastColumn="0" w:oddVBand="0" w:evenVBand="0" w:oddHBand="0" w:evenHBand="0" w:firstRowFirstColumn="0" w:firstRowLastColumn="0" w:lastRowFirstColumn="0" w:lastRowLastColumn="0"/>
              <w:rPr>
                <w:rStyle w:val="Tun"/>
                <w:sz w:val="18"/>
              </w:rPr>
            </w:pPr>
            <w:r w:rsidRPr="00236DCC">
              <w:rPr>
                <w:rStyle w:val="Tun"/>
                <w:sz w:val="18"/>
              </w:rPr>
              <w:t>Cena Díla (s DPH)</w:t>
            </w:r>
          </w:p>
        </w:tc>
      </w:tr>
      <w:tr w:rsidR="00236DCC" w:rsidRPr="00236DCC" w14:paraId="595561AE" w14:textId="77777777" w:rsidTr="00E55BCC">
        <w:tc>
          <w:tcPr>
            <w:cnfStyle w:val="001000000000" w:firstRow="0" w:lastRow="0" w:firstColumn="1" w:lastColumn="0" w:oddVBand="0" w:evenVBand="0" w:oddHBand="0" w:evenHBand="0" w:firstRowFirstColumn="0" w:firstRowLastColumn="0" w:lastRowFirstColumn="0" w:lastRowLastColumn="0"/>
            <w:tcW w:w="2901" w:type="dxa"/>
            <w:tcBorders>
              <w:top w:val="single" w:sz="4" w:space="0" w:color="auto"/>
              <w:bottom w:val="nil"/>
              <w:right w:val="single" w:sz="4" w:space="0" w:color="auto"/>
            </w:tcBorders>
          </w:tcPr>
          <w:p w14:paraId="502C4563" w14:textId="23AD1BCF" w:rsidR="00236DCC" w:rsidRPr="00236DCC" w:rsidRDefault="00E55BCC" w:rsidP="00236DCC">
            <w:pPr>
              <w:pStyle w:val="Textbezodsazen"/>
              <w:rPr>
                <w:b/>
                <w:sz w:val="18"/>
              </w:rPr>
            </w:pPr>
            <w:r w:rsidRPr="00E55BCC">
              <w:rPr>
                <w:b/>
                <w:bCs/>
                <w:highlight w:val="yellow"/>
              </w:rPr>
              <w:fldChar w:fldCharType="begin"/>
            </w:r>
            <w:r w:rsidRPr="00E55BCC">
              <w:rPr>
                <w:b/>
                <w:bCs/>
                <w:sz w:val="18"/>
                <w:highlight w:val="yellow"/>
              </w:rPr>
              <w:instrText xml:space="preserve"> MACROBUTTON  VložitŠirokouMezeru "[VLOŽÍ ZHOTOVITEL]" </w:instrText>
            </w:r>
            <w:r w:rsidRPr="00E55BCC">
              <w:rPr>
                <w:b/>
                <w:bCs/>
                <w:highlight w:val="yellow"/>
              </w:rPr>
              <w:fldChar w:fldCharType="end"/>
            </w:r>
            <w:r w:rsidR="00236DCC" w:rsidRPr="00236DCC">
              <w:rPr>
                <w:b/>
                <w:sz w:val="18"/>
              </w:rPr>
              <w:t xml:space="preserve"> Kč</w:t>
            </w:r>
          </w:p>
        </w:tc>
        <w:tc>
          <w:tcPr>
            <w:tcW w:w="2900" w:type="dxa"/>
            <w:tcBorders>
              <w:top w:val="single" w:sz="4" w:space="0" w:color="auto"/>
              <w:left w:val="single" w:sz="4" w:space="0" w:color="auto"/>
              <w:bottom w:val="nil"/>
              <w:right w:val="single" w:sz="4" w:space="0" w:color="auto"/>
            </w:tcBorders>
          </w:tcPr>
          <w:p w14:paraId="4D6EC84C" w14:textId="3AA6C3E2" w:rsidR="00236DCC" w:rsidRPr="00236DCC" w:rsidRDefault="00E55BCC" w:rsidP="00236DCC">
            <w:pPr>
              <w:pStyle w:val="Textbezodsazen"/>
              <w:cnfStyle w:val="000000000000" w:firstRow="0" w:lastRow="0" w:firstColumn="0" w:lastColumn="0" w:oddVBand="0" w:evenVBand="0" w:oddHBand="0" w:evenHBand="0" w:firstRowFirstColumn="0" w:firstRowLastColumn="0" w:lastRowFirstColumn="0" w:lastRowLastColumn="0"/>
              <w:rPr>
                <w:b/>
                <w:sz w:val="18"/>
              </w:rPr>
            </w:pPr>
            <w:r w:rsidRPr="00E55BCC">
              <w:rPr>
                <w:b/>
                <w:bCs/>
                <w:highlight w:val="yellow"/>
              </w:rPr>
              <w:fldChar w:fldCharType="begin"/>
            </w:r>
            <w:r w:rsidRPr="00E55BCC">
              <w:rPr>
                <w:b/>
                <w:bCs/>
                <w:sz w:val="18"/>
                <w:highlight w:val="yellow"/>
              </w:rPr>
              <w:instrText xml:space="preserve"> MACROBUTTON  VložitŠirokouMezeru "[VLOŽÍ ZHOTOVITEL]" </w:instrText>
            </w:r>
            <w:r w:rsidRPr="00E55BCC">
              <w:rPr>
                <w:b/>
                <w:bCs/>
                <w:highlight w:val="yellow"/>
              </w:rPr>
              <w:fldChar w:fldCharType="end"/>
            </w:r>
            <w:r w:rsidR="00236DCC" w:rsidRPr="00236DCC">
              <w:rPr>
                <w:b/>
                <w:sz w:val="18"/>
              </w:rPr>
              <w:t xml:space="preserve"> Kč</w:t>
            </w:r>
          </w:p>
        </w:tc>
        <w:tc>
          <w:tcPr>
            <w:tcW w:w="2901" w:type="dxa"/>
            <w:tcBorders>
              <w:top w:val="single" w:sz="4" w:space="0" w:color="auto"/>
              <w:left w:val="single" w:sz="4" w:space="0" w:color="auto"/>
              <w:bottom w:val="nil"/>
            </w:tcBorders>
          </w:tcPr>
          <w:p w14:paraId="2E06E394" w14:textId="6E1DCD65" w:rsidR="00236DCC" w:rsidRPr="00236DCC" w:rsidRDefault="00E55BCC" w:rsidP="00236DCC">
            <w:pPr>
              <w:pStyle w:val="Textbezodsazen"/>
              <w:cnfStyle w:val="000000000000" w:firstRow="0" w:lastRow="0" w:firstColumn="0" w:lastColumn="0" w:oddVBand="0" w:evenVBand="0" w:oddHBand="0" w:evenHBand="0" w:firstRowFirstColumn="0" w:firstRowLastColumn="0" w:lastRowFirstColumn="0" w:lastRowLastColumn="0"/>
              <w:rPr>
                <w:b/>
                <w:sz w:val="18"/>
              </w:rPr>
            </w:pPr>
            <w:r w:rsidRPr="00E55BCC">
              <w:rPr>
                <w:b/>
                <w:bCs/>
                <w:highlight w:val="yellow"/>
              </w:rPr>
              <w:fldChar w:fldCharType="begin"/>
            </w:r>
            <w:r w:rsidRPr="00E55BCC">
              <w:rPr>
                <w:b/>
                <w:bCs/>
                <w:sz w:val="18"/>
                <w:highlight w:val="yellow"/>
              </w:rPr>
              <w:instrText xml:space="preserve"> MACROBUTTON  VložitŠirokouMezeru "[VLOŽÍ ZHOTOVITEL]" </w:instrText>
            </w:r>
            <w:r w:rsidRPr="00E55BCC">
              <w:rPr>
                <w:b/>
                <w:bCs/>
                <w:highlight w:val="yellow"/>
              </w:rPr>
              <w:fldChar w:fldCharType="end"/>
            </w:r>
            <w:r w:rsidR="00236DCC" w:rsidRPr="00236DCC">
              <w:rPr>
                <w:b/>
                <w:sz w:val="18"/>
              </w:rPr>
              <w:t xml:space="preserve"> Kč</w:t>
            </w:r>
          </w:p>
        </w:tc>
      </w:tr>
      <w:tr w:rsidR="00236DCC" w:rsidRPr="00236DCC" w14:paraId="1F6C4BD0" w14:textId="77777777" w:rsidTr="00E55BCC">
        <w:tc>
          <w:tcPr>
            <w:cnfStyle w:val="001000000000" w:firstRow="0" w:lastRow="0" w:firstColumn="1" w:lastColumn="0" w:oddVBand="0" w:evenVBand="0" w:oddHBand="0" w:evenHBand="0" w:firstRowFirstColumn="0" w:firstRowLastColumn="0" w:lastRowFirstColumn="0" w:lastRowLastColumn="0"/>
            <w:tcW w:w="8702" w:type="dxa"/>
            <w:gridSpan w:val="3"/>
            <w:tcBorders>
              <w:top w:val="nil"/>
            </w:tcBorders>
          </w:tcPr>
          <w:p w14:paraId="622AE5F5" w14:textId="77777777" w:rsidR="00E55BCC" w:rsidRDefault="00E55BCC" w:rsidP="00236DCC">
            <w:pPr>
              <w:pStyle w:val="Textbezodsazen"/>
              <w:rPr>
                <w:sz w:val="18"/>
              </w:rPr>
            </w:pPr>
          </w:p>
          <w:p w14:paraId="2CC5F27F" w14:textId="73D58A63" w:rsidR="00236DCC" w:rsidRDefault="00236DCC" w:rsidP="00236DCC">
            <w:pPr>
              <w:pStyle w:val="Textbezodsazen"/>
              <w:rPr>
                <w:sz w:val="18"/>
              </w:rPr>
            </w:pPr>
            <w:r w:rsidRPr="00236DCC">
              <w:rPr>
                <w:sz w:val="18"/>
              </w:rPr>
              <w:t>z toho:</w:t>
            </w:r>
          </w:p>
          <w:p w14:paraId="36032D97" w14:textId="37FDC565" w:rsidR="00E55BCC" w:rsidRDefault="00E55BCC" w:rsidP="00236DCC">
            <w:pPr>
              <w:pStyle w:val="Textbezodsazen"/>
              <w:rPr>
                <w:sz w:val="18"/>
              </w:rPr>
            </w:pPr>
            <w:r w:rsidRPr="00E55BCC">
              <w:rPr>
                <w:rFonts w:eastAsia="Times New Roman" w:cs="Arial"/>
                <w:b/>
                <w:bCs/>
                <w:sz w:val="18"/>
              </w:rPr>
              <w:t xml:space="preserve">Terénní část ZAV (část </w:t>
            </w:r>
            <w:r w:rsidR="00CB7AC2">
              <w:rPr>
                <w:rFonts w:eastAsia="Times New Roman" w:cs="Arial"/>
                <w:b/>
                <w:bCs/>
                <w:sz w:val="18"/>
              </w:rPr>
              <w:t xml:space="preserve">Služeb </w:t>
            </w:r>
            <w:r w:rsidRPr="00E55BCC">
              <w:rPr>
                <w:rFonts w:eastAsia="Times New Roman" w:cs="Arial"/>
                <w:b/>
                <w:bCs/>
                <w:sz w:val="18"/>
              </w:rPr>
              <w:t>A)</w:t>
            </w:r>
          </w:p>
          <w:tbl>
            <w:tblPr>
              <w:tblStyle w:val="Mkatabulky"/>
              <w:tblW w:w="0" w:type="auto"/>
              <w:tblLook w:val="04A0" w:firstRow="1" w:lastRow="0" w:firstColumn="1" w:lastColumn="0" w:noHBand="0" w:noVBand="1"/>
            </w:tblPr>
            <w:tblGrid>
              <w:gridCol w:w="2996"/>
              <w:gridCol w:w="1216"/>
              <w:gridCol w:w="1216"/>
              <w:gridCol w:w="1602"/>
              <w:gridCol w:w="1514"/>
            </w:tblGrid>
            <w:tr w:rsidR="00E55BCC" w14:paraId="16642C3D" w14:textId="77777777" w:rsidTr="00E55BC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96" w:type="dxa"/>
                  <w:vAlign w:val="center"/>
                </w:tcPr>
                <w:p w14:paraId="1DE1AAB8" w14:textId="3AFF7839" w:rsidR="00E55BCC" w:rsidRPr="00E55BCC" w:rsidRDefault="00E55BCC" w:rsidP="00E55BCC">
                  <w:pPr>
                    <w:pStyle w:val="Textbezodsazen"/>
                    <w:rPr>
                      <w:sz w:val="18"/>
                    </w:rPr>
                  </w:pPr>
                  <w:r>
                    <w:rPr>
                      <w:rFonts w:eastAsia="Times New Roman" w:cs="Arial"/>
                      <w:b/>
                      <w:bCs/>
                      <w:sz w:val="18"/>
                    </w:rPr>
                    <w:t>Popis činnosti</w:t>
                  </w:r>
                </w:p>
              </w:tc>
              <w:tc>
                <w:tcPr>
                  <w:tcW w:w="1216" w:type="dxa"/>
                  <w:vAlign w:val="center"/>
                </w:tcPr>
                <w:p w14:paraId="755F046C" w14:textId="31584E9C" w:rsidR="00E55BCC" w:rsidRDefault="00E55BCC" w:rsidP="00E55BCC">
                  <w:pPr>
                    <w:pStyle w:val="Textbezodsazen"/>
                    <w:cnfStyle w:val="100000000000" w:firstRow="1" w:lastRow="0" w:firstColumn="0" w:lastColumn="0" w:oddVBand="0" w:evenVBand="0" w:oddHBand="0" w:evenHBand="0" w:firstRowFirstColumn="0" w:firstRowLastColumn="0" w:lastRowFirstColumn="0" w:lastRowLastColumn="0"/>
                  </w:pPr>
                  <w:r w:rsidRPr="00CC55EB">
                    <w:rPr>
                      <w:rFonts w:eastAsia="Times New Roman" w:cs="Arial"/>
                      <w:b/>
                      <w:bCs/>
                      <w:sz w:val="18"/>
                    </w:rPr>
                    <w:t>měrná jednotka</w:t>
                  </w:r>
                </w:p>
              </w:tc>
              <w:tc>
                <w:tcPr>
                  <w:tcW w:w="1216" w:type="dxa"/>
                  <w:vAlign w:val="center"/>
                </w:tcPr>
                <w:p w14:paraId="59398A2F" w14:textId="23CC9469" w:rsidR="00E55BCC" w:rsidRDefault="00E55BCC" w:rsidP="00E55BCC">
                  <w:pPr>
                    <w:pStyle w:val="Textbezodsazen"/>
                    <w:cnfStyle w:val="100000000000" w:firstRow="1" w:lastRow="0" w:firstColumn="0" w:lastColumn="0" w:oddVBand="0" w:evenVBand="0" w:oddHBand="0" w:evenHBand="0" w:firstRowFirstColumn="0" w:firstRowLastColumn="0" w:lastRowFirstColumn="0" w:lastRowLastColumn="0"/>
                  </w:pPr>
                  <w:r w:rsidRPr="00CC55EB">
                    <w:rPr>
                      <w:rFonts w:eastAsia="Times New Roman" w:cs="Arial"/>
                      <w:b/>
                      <w:bCs/>
                      <w:sz w:val="18"/>
                    </w:rPr>
                    <w:t>počet měrných jednotek</w:t>
                  </w:r>
                </w:p>
              </w:tc>
              <w:tc>
                <w:tcPr>
                  <w:tcW w:w="1602" w:type="dxa"/>
                  <w:vAlign w:val="center"/>
                </w:tcPr>
                <w:p w14:paraId="0F771D18" w14:textId="73E7FF40" w:rsidR="00E55BCC" w:rsidRDefault="00E55BCC" w:rsidP="00E55BCC">
                  <w:pPr>
                    <w:pStyle w:val="Textbezodsazen"/>
                    <w:jc w:val="left"/>
                    <w:cnfStyle w:val="100000000000" w:firstRow="1" w:lastRow="0" w:firstColumn="0" w:lastColumn="0" w:oddVBand="0" w:evenVBand="0" w:oddHBand="0" w:evenHBand="0" w:firstRowFirstColumn="0" w:firstRowLastColumn="0" w:lastRowFirstColumn="0" w:lastRowLastColumn="0"/>
                  </w:pPr>
                  <w:r w:rsidRPr="00CC55EB">
                    <w:rPr>
                      <w:rFonts w:eastAsia="Times New Roman" w:cs="Arial"/>
                      <w:b/>
                      <w:bCs/>
                      <w:sz w:val="18"/>
                    </w:rPr>
                    <w:t>cena z</w:t>
                  </w:r>
                  <w:r>
                    <w:rPr>
                      <w:rFonts w:eastAsia="Times New Roman" w:cs="Arial"/>
                      <w:b/>
                      <w:bCs/>
                      <w:sz w:val="18"/>
                    </w:rPr>
                    <w:t>a</w:t>
                  </w:r>
                  <w:r w:rsidRPr="00CC55EB">
                    <w:rPr>
                      <w:rFonts w:eastAsia="Times New Roman" w:cs="Arial"/>
                      <w:b/>
                      <w:bCs/>
                      <w:sz w:val="18"/>
                    </w:rPr>
                    <w:t xml:space="preserve"> měrnou jednotku</w:t>
                  </w:r>
                </w:p>
              </w:tc>
              <w:tc>
                <w:tcPr>
                  <w:tcW w:w="1514" w:type="dxa"/>
                  <w:vAlign w:val="center"/>
                </w:tcPr>
                <w:p w14:paraId="67A3EA66" w14:textId="20C512F8" w:rsidR="00E55BCC" w:rsidRDefault="00E55BCC" w:rsidP="00E55BCC">
                  <w:pPr>
                    <w:pStyle w:val="Textbezodsazen"/>
                    <w:cnfStyle w:val="100000000000" w:firstRow="1" w:lastRow="0" w:firstColumn="0" w:lastColumn="0" w:oddVBand="0" w:evenVBand="0" w:oddHBand="0" w:evenHBand="0" w:firstRowFirstColumn="0" w:firstRowLastColumn="0" w:lastRowFirstColumn="0" w:lastRowLastColumn="0"/>
                  </w:pPr>
                  <w:r>
                    <w:rPr>
                      <w:rFonts w:eastAsia="Times New Roman" w:cs="Arial"/>
                      <w:b/>
                      <w:bCs/>
                      <w:sz w:val="18"/>
                    </w:rPr>
                    <w:t>C</w:t>
                  </w:r>
                  <w:r w:rsidRPr="00CC55EB">
                    <w:rPr>
                      <w:rFonts w:eastAsia="Times New Roman" w:cs="Arial"/>
                      <w:b/>
                      <w:bCs/>
                      <w:sz w:val="18"/>
                    </w:rPr>
                    <w:t>elkem</w:t>
                  </w:r>
                </w:p>
              </w:tc>
            </w:tr>
            <w:tr w:rsidR="00E55BCC" w14:paraId="7E82219D" w14:textId="77777777" w:rsidTr="00E55BCC">
              <w:tc>
                <w:tcPr>
                  <w:cnfStyle w:val="001000000000" w:firstRow="0" w:lastRow="0" w:firstColumn="1" w:lastColumn="0" w:oddVBand="0" w:evenVBand="0" w:oddHBand="0" w:evenHBand="0" w:firstRowFirstColumn="0" w:firstRowLastColumn="0" w:lastRowFirstColumn="0" w:lastRowLastColumn="0"/>
                  <w:tcW w:w="2996" w:type="dxa"/>
                </w:tcPr>
                <w:p w14:paraId="1C01EA31" w14:textId="01D2598C" w:rsidR="00E55BCC" w:rsidRPr="00E55BCC" w:rsidRDefault="00E55BCC" w:rsidP="00E55BCC">
                  <w:pPr>
                    <w:pStyle w:val="Textbezodsazen"/>
                    <w:rPr>
                      <w:sz w:val="18"/>
                    </w:rPr>
                  </w:pPr>
                  <w:r w:rsidRPr="00CC55EB">
                    <w:rPr>
                      <w:rFonts w:eastAsia="Times New Roman" w:cs="Arial"/>
                      <w:bCs/>
                      <w:sz w:val="18"/>
                    </w:rPr>
                    <w:t>Prozkoumání archeologických terénů, vč. všech souvisejících prací, např. používání ochranných prostředků před poškozením nálezů, zajištění zázemí pro zhotovitele ZAV, prostory pro ukládání nálezů apod. Předpokládají se následující profese: archeolog, geodet, technik, kopáč a pracovník detektorového průzkumu.</w:t>
                  </w:r>
                </w:p>
              </w:tc>
              <w:tc>
                <w:tcPr>
                  <w:tcW w:w="1216" w:type="dxa"/>
                  <w:vAlign w:val="center"/>
                </w:tcPr>
                <w:p w14:paraId="10821EF6" w14:textId="58819306"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r>
                    <w:rPr>
                      <w:sz w:val="18"/>
                    </w:rPr>
                    <w:t>m</w:t>
                  </w:r>
                  <w:r w:rsidRPr="00E55BCC">
                    <w:rPr>
                      <w:sz w:val="18"/>
                    </w:rPr>
                    <w:t>2</w:t>
                  </w:r>
                </w:p>
              </w:tc>
              <w:tc>
                <w:tcPr>
                  <w:tcW w:w="1216" w:type="dxa"/>
                  <w:vAlign w:val="center"/>
                </w:tcPr>
                <w:p w14:paraId="6AEA8FF1" w14:textId="6638C203"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r>
                    <w:rPr>
                      <w:sz w:val="18"/>
                    </w:rPr>
                    <w:t>360.569</w:t>
                  </w:r>
                </w:p>
              </w:tc>
              <w:tc>
                <w:tcPr>
                  <w:tcW w:w="1602" w:type="dxa"/>
                  <w:vAlign w:val="center"/>
                </w:tcPr>
                <w:p w14:paraId="43A102D1" w14:textId="6F5329A6"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bCs/>
                      <w:sz w:val="18"/>
                    </w:rPr>
                  </w:pPr>
                  <w:proofErr w:type="spellStart"/>
                  <w:r w:rsidRPr="00E55BCC">
                    <w:rPr>
                      <w:rFonts w:eastAsia="Times New Roman" w:cs="Arial"/>
                      <w:bCs/>
                      <w:sz w:val="18"/>
                      <w:highlight w:val="yellow"/>
                    </w:rPr>
                    <w:t>xxx</w:t>
                  </w:r>
                  <w:proofErr w:type="spellEnd"/>
                  <w:r w:rsidRPr="00E55BCC">
                    <w:rPr>
                      <w:rFonts w:eastAsia="Times New Roman" w:cs="Arial"/>
                      <w:bCs/>
                      <w:sz w:val="18"/>
                      <w:highlight w:val="yellow"/>
                    </w:rPr>
                    <w:t xml:space="preserve"> Kč</w:t>
                  </w:r>
                </w:p>
              </w:tc>
              <w:tc>
                <w:tcPr>
                  <w:tcW w:w="1514" w:type="dxa"/>
                  <w:vAlign w:val="center"/>
                </w:tcPr>
                <w:p w14:paraId="12F5E5EB" w14:textId="70BFA16F"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roofErr w:type="spellStart"/>
                  <w:r w:rsidRPr="00E55BCC">
                    <w:rPr>
                      <w:rFonts w:eastAsia="Times New Roman" w:cs="Arial"/>
                      <w:b/>
                      <w:sz w:val="18"/>
                      <w:highlight w:val="yellow"/>
                    </w:rPr>
                    <w:t>xxx</w:t>
                  </w:r>
                  <w:proofErr w:type="spellEnd"/>
                  <w:r w:rsidRPr="00E55BCC">
                    <w:rPr>
                      <w:rFonts w:eastAsia="Times New Roman" w:cs="Arial"/>
                      <w:b/>
                      <w:sz w:val="18"/>
                      <w:highlight w:val="yellow"/>
                    </w:rPr>
                    <w:t xml:space="preserve"> Kč</w:t>
                  </w:r>
                </w:p>
              </w:tc>
            </w:tr>
            <w:tr w:rsidR="00E55BCC" w14:paraId="2CC3B3B3" w14:textId="77777777" w:rsidTr="00E55BCC">
              <w:tc>
                <w:tcPr>
                  <w:cnfStyle w:val="001000000000" w:firstRow="0" w:lastRow="0" w:firstColumn="1" w:lastColumn="0" w:oddVBand="0" w:evenVBand="0" w:oddHBand="0" w:evenHBand="0" w:firstRowFirstColumn="0" w:firstRowLastColumn="0" w:lastRowFirstColumn="0" w:lastRowLastColumn="0"/>
                  <w:tcW w:w="2996" w:type="dxa"/>
                </w:tcPr>
                <w:p w14:paraId="61507B8B" w14:textId="3D3E5A5C" w:rsidR="00E55BCC" w:rsidRPr="00E55BCC" w:rsidRDefault="00456C2A" w:rsidP="00E55BCC">
                  <w:pPr>
                    <w:pStyle w:val="Textbezodsazen"/>
                    <w:rPr>
                      <w:sz w:val="18"/>
                    </w:rPr>
                  </w:pPr>
                  <w:r w:rsidRPr="00456C2A">
                    <w:rPr>
                      <w:b/>
                      <w:bCs/>
                      <w:sz w:val="18"/>
                    </w:rPr>
                    <w:t>Cena Služeb A</w:t>
                  </w:r>
                  <w:r>
                    <w:rPr>
                      <w:sz w:val="18"/>
                    </w:rPr>
                    <w:t xml:space="preserve"> </w:t>
                  </w:r>
                  <w:r w:rsidR="00E55BCC">
                    <w:rPr>
                      <w:sz w:val="18"/>
                    </w:rPr>
                    <w:t>celkem</w:t>
                  </w:r>
                </w:p>
              </w:tc>
              <w:tc>
                <w:tcPr>
                  <w:tcW w:w="1216" w:type="dxa"/>
                  <w:vAlign w:val="center"/>
                </w:tcPr>
                <w:p w14:paraId="67A078E8"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
              </w:tc>
              <w:tc>
                <w:tcPr>
                  <w:tcW w:w="1216" w:type="dxa"/>
                  <w:vAlign w:val="center"/>
                </w:tcPr>
                <w:p w14:paraId="124B4E53"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
              </w:tc>
              <w:tc>
                <w:tcPr>
                  <w:tcW w:w="1602" w:type="dxa"/>
                  <w:vAlign w:val="center"/>
                </w:tcPr>
                <w:p w14:paraId="6E088B29"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
              </w:tc>
              <w:tc>
                <w:tcPr>
                  <w:tcW w:w="1514" w:type="dxa"/>
                  <w:vAlign w:val="center"/>
                </w:tcPr>
                <w:p w14:paraId="58CF88E6" w14:textId="56B5D474"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roofErr w:type="spellStart"/>
                  <w:r w:rsidRPr="00E55BCC">
                    <w:rPr>
                      <w:rFonts w:eastAsia="Times New Roman" w:cs="Arial"/>
                      <w:b/>
                      <w:sz w:val="18"/>
                      <w:highlight w:val="yellow"/>
                    </w:rPr>
                    <w:t>xxx</w:t>
                  </w:r>
                  <w:proofErr w:type="spellEnd"/>
                  <w:r w:rsidRPr="00E55BCC">
                    <w:rPr>
                      <w:rFonts w:eastAsia="Times New Roman" w:cs="Arial"/>
                      <w:b/>
                      <w:sz w:val="18"/>
                      <w:highlight w:val="yellow"/>
                    </w:rPr>
                    <w:t xml:space="preserve"> Kč</w:t>
                  </w:r>
                </w:p>
              </w:tc>
            </w:tr>
          </w:tbl>
          <w:p w14:paraId="6BF2787C" w14:textId="77777777" w:rsidR="00E55BCC" w:rsidRDefault="00E55BCC" w:rsidP="00236DCC">
            <w:pPr>
              <w:pStyle w:val="Textbezodsazen"/>
              <w:rPr>
                <w:sz w:val="18"/>
              </w:rPr>
            </w:pPr>
          </w:p>
          <w:p w14:paraId="4D977344" w14:textId="27B99FB2" w:rsidR="00E55BCC" w:rsidRDefault="00E55BCC" w:rsidP="00236DCC">
            <w:pPr>
              <w:pStyle w:val="Textbezodsazen"/>
              <w:rPr>
                <w:sz w:val="18"/>
              </w:rPr>
            </w:pPr>
            <w:r>
              <w:rPr>
                <w:rFonts w:eastAsia="Times New Roman" w:cs="Arial"/>
                <w:b/>
                <w:bCs/>
                <w:sz w:val="18"/>
              </w:rPr>
              <w:t xml:space="preserve">Zpracování </w:t>
            </w:r>
            <w:r w:rsidRPr="00E55BCC">
              <w:rPr>
                <w:rFonts w:eastAsia="Times New Roman" w:cs="Arial"/>
                <w:b/>
                <w:bCs/>
                <w:sz w:val="18"/>
              </w:rPr>
              <w:t>ZAV (část</w:t>
            </w:r>
            <w:r w:rsidR="00CB7AC2">
              <w:rPr>
                <w:rFonts w:eastAsia="Times New Roman" w:cs="Arial"/>
                <w:b/>
                <w:bCs/>
                <w:sz w:val="18"/>
              </w:rPr>
              <w:t xml:space="preserve"> Služeb</w:t>
            </w:r>
            <w:r w:rsidRPr="00E55BCC">
              <w:rPr>
                <w:rFonts w:eastAsia="Times New Roman" w:cs="Arial"/>
                <w:b/>
                <w:bCs/>
                <w:sz w:val="18"/>
              </w:rPr>
              <w:t xml:space="preserve"> </w:t>
            </w:r>
            <w:r>
              <w:rPr>
                <w:rFonts w:eastAsia="Times New Roman" w:cs="Arial"/>
                <w:b/>
                <w:bCs/>
                <w:sz w:val="18"/>
              </w:rPr>
              <w:t>B</w:t>
            </w:r>
            <w:r w:rsidRPr="00E55BCC">
              <w:rPr>
                <w:rFonts w:eastAsia="Times New Roman" w:cs="Arial"/>
                <w:b/>
                <w:bCs/>
                <w:sz w:val="18"/>
              </w:rPr>
              <w:t>)</w:t>
            </w:r>
          </w:p>
          <w:tbl>
            <w:tblPr>
              <w:tblStyle w:val="Mkatabulky"/>
              <w:tblW w:w="0" w:type="auto"/>
              <w:tblLook w:val="04A0" w:firstRow="1" w:lastRow="0" w:firstColumn="1" w:lastColumn="0" w:noHBand="0" w:noVBand="1"/>
            </w:tblPr>
            <w:tblGrid>
              <w:gridCol w:w="2968"/>
              <w:gridCol w:w="1219"/>
              <w:gridCol w:w="1219"/>
              <w:gridCol w:w="1612"/>
              <w:gridCol w:w="1526"/>
            </w:tblGrid>
            <w:tr w:rsidR="00E55BCC" w14:paraId="1EB0D2DB" w14:textId="77777777" w:rsidTr="00DC37A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10" w:type="dxa"/>
                  <w:vAlign w:val="center"/>
                </w:tcPr>
                <w:p w14:paraId="40CBF7E8" w14:textId="54612A8C" w:rsidR="00E55BCC" w:rsidRPr="00E55BCC" w:rsidRDefault="00E55BCC" w:rsidP="00E55BCC">
                  <w:pPr>
                    <w:pStyle w:val="Textbezodsazen"/>
                    <w:rPr>
                      <w:sz w:val="18"/>
                    </w:rPr>
                  </w:pPr>
                  <w:r>
                    <w:rPr>
                      <w:rFonts w:eastAsia="Times New Roman" w:cs="Arial"/>
                      <w:b/>
                      <w:bCs/>
                      <w:sz w:val="18"/>
                    </w:rPr>
                    <w:t>Popis činnosti</w:t>
                  </w:r>
                </w:p>
              </w:tc>
              <w:tc>
                <w:tcPr>
                  <w:tcW w:w="1418" w:type="dxa"/>
                  <w:vAlign w:val="center"/>
                </w:tcPr>
                <w:p w14:paraId="6BF2476F" w14:textId="77777777" w:rsidR="00E55BCC" w:rsidRDefault="00E55BCC" w:rsidP="00E55BCC">
                  <w:pPr>
                    <w:pStyle w:val="Textbezodsazen"/>
                    <w:cnfStyle w:val="100000000000" w:firstRow="1" w:lastRow="0" w:firstColumn="0" w:lastColumn="0" w:oddVBand="0" w:evenVBand="0" w:oddHBand="0" w:evenHBand="0" w:firstRowFirstColumn="0" w:firstRowLastColumn="0" w:lastRowFirstColumn="0" w:lastRowLastColumn="0"/>
                  </w:pPr>
                  <w:r w:rsidRPr="00CC55EB">
                    <w:rPr>
                      <w:rFonts w:eastAsia="Times New Roman" w:cs="Arial"/>
                      <w:b/>
                      <w:bCs/>
                      <w:sz w:val="18"/>
                    </w:rPr>
                    <w:t>měrná jednotka</w:t>
                  </w:r>
                </w:p>
              </w:tc>
              <w:tc>
                <w:tcPr>
                  <w:tcW w:w="1418" w:type="dxa"/>
                  <w:vAlign w:val="center"/>
                </w:tcPr>
                <w:p w14:paraId="48AB6A74" w14:textId="77777777" w:rsidR="00E55BCC" w:rsidRDefault="00E55BCC" w:rsidP="00E55BCC">
                  <w:pPr>
                    <w:pStyle w:val="Textbezodsazen"/>
                    <w:cnfStyle w:val="100000000000" w:firstRow="1" w:lastRow="0" w:firstColumn="0" w:lastColumn="0" w:oddVBand="0" w:evenVBand="0" w:oddHBand="0" w:evenHBand="0" w:firstRowFirstColumn="0" w:firstRowLastColumn="0" w:lastRowFirstColumn="0" w:lastRowLastColumn="0"/>
                  </w:pPr>
                  <w:r w:rsidRPr="00CC55EB">
                    <w:rPr>
                      <w:rFonts w:eastAsia="Times New Roman" w:cs="Arial"/>
                      <w:b/>
                      <w:bCs/>
                      <w:sz w:val="18"/>
                    </w:rPr>
                    <w:t>počet měrných jednotek</w:t>
                  </w:r>
                </w:p>
              </w:tc>
              <w:tc>
                <w:tcPr>
                  <w:tcW w:w="2268" w:type="dxa"/>
                  <w:vAlign w:val="center"/>
                </w:tcPr>
                <w:p w14:paraId="731FCB2A" w14:textId="77777777" w:rsidR="00E55BCC" w:rsidRDefault="00E55BCC" w:rsidP="00E55BCC">
                  <w:pPr>
                    <w:pStyle w:val="Textbezodsazen"/>
                    <w:jc w:val="left"/>
                    <w:cnfStyle w:val="100000000000" w:firstRow="1" w:lastRow="0" w:firstColumn="0" w:lastColumn="0" w:oddVBand="0" w:evenVBand="0" w:oddHBand="0" w:evenHBand="0" w:firstRowFirstColumn="0" w:firstRowLastColumn="0" w:lastRowFirstColumn="0" w:lastRowLastColumn="0"/>
                  </w:pPr>
                  <w:r w:rsidRPr="00CC55EB">
                    <w:rPr>
                      <w:rFonts w:eastAsia="Times New Roman" w:cs="Arial"/>
                      <w:b/>
                      <w:bCs/>
                      <w:sz w:val="18"/>
                    </w:rPr>
                    <w:t>cena z</w:t>
                  </w:r>
                  <w:r>
                    <w:rPr>
                      <w:rFonts w:eastAsia="Times New Roman" w:cs="Arial"/>
                      <w:b/>
                      <w:bCs/>
                      <w:sz w:val="18"/>
                    </w:rPr>
                    <w:t>a</w:t>
                  </w:r>
                  <w:r w:rsidRPr="00CC55EB">
                    <w:rPr>
                      <w:rFonts w:eastAsia="Times New Roman" w:cs="Arial"/>
                      <w:b/>
                      <w:bCs/>
                      <w:sz w:val="18"/>
                    </w:rPr>
                    <w:t xml:space="preserve"> měrnou jednotku</w:t>
                  </w:r>
                </w:p>
              </w:tc>
              <w:tc>
                <w:tcPr>
                  <w:tcW w:w="2268" w:type="dxa"/>
                  <w:vAlign w:val="center"/>
                </w:tcPr>
                <w:p w14:paraId="25C20119" w14:textId="77777777" w:rsidR="00E55BCC" w:rsidRDefault="00E55BCC" w:rsidP="00E55BCC">
                  <w:pPr>
                    <w:pStyle w:val="Textbezodsazen"/>
                    <w:cnfStyle w:val="100000000000" w:firstRow="1" w:lastRow="0" w:firstColumn="0" w:lastColumn="0" w:oddVBand="0" w:evenVBand="0" w:oddHBand="0" w:evenHBand="0" w:firstRowFirstColumn="0" w:firstRowLastColumn="0" w:lastRowFirstColumn="0" w:lastRowLastColumn="0"/>
                  </w:pPr>
                  <w:r>
                    <w:rPr>
                      <w:rFonts w:eastAsia="Times New Roman" w:cs="Arial"/>
                      <w:b/>
                      <w:bCs/>
                      <w:sz w:val="18"/>
                    </w:rPr>
                    <w:t>C</w:t>
                  </w:r>
                  <w:r w:rsidRPr="00CC55EB">
                    <w:rPr>
                      <w:rFonts w:eastAsia="Times New Roman" w:cs="Arial"/>
                      <w:b/>
                      <w:bCs/>
                      <w:sz w:val="18"/>
                    </w:rPr>
                    <w:t>elkem</w:t>
                  </w:r>
                </w:p>
              </w:tc>
            </w:tr>
            <w:tr w:rsidR="00E55BCC" w:rsidRPr="00E55BCC" w14:paraId="63D17228" w14:textId="77777777" w:rsidTr="00DC37AD">
              <w:tc>
                <w:tcPr>
                  <w:cnfStyle w:val="001000000000" w:firstRow="0" w:lastRow="0" w:firstColumn="1" w:lastColumn="0" w:oddVBand="0" w:evenVBand="0" w:oddHBand="0" w:evenHBand="0" w:firstRowFirstColumn="0" w:firstRowLastColumn="0" w:lastRowFirstColumn="0" w:lastRowLastColumn="0"/>
                  <w:tcW w:w="4710" w:type="dxa"/>
                </w:tcPr>
                <w:p w14:paraId="0095ECEF" w14:textId="2C6C8659" w:rsidR="00E55BCC" w:rsidRPr="00E55BCC" w:rsidRDefault="00E55BCC" w:rsidP="00E55BCC">
                  <w:pPr>
                    <w:pStyle w:val="Textbezodsazen"/>
                    <w:rPr>
                      <w:sz w:val="18"/>
                    </w:rPr>
                  </w:pPr>
                  <w:r w:rsidRPr="00CC55EB">
                    <w:rPr>
                      <w:rFonts w:eastAsia="Times New Roman" w:cs="Arial"/>
                      <w:bCs/>
                      <w:sz w:val="18"/>
                    </w:rPr>
                    <w:t>Zpracování a vyhodnocení ZAV do úrovně nálezové zprávy, provedení potřebných analýz, ochrana nálezového fondu</w:t>
                  </w:r>
                  <w:r w:rsidR="002E11E6">
                    <w:rPr>
                      <w:rFonts w:eastAsia="Times New Roman" w:cs="Arial"/>
                      <w:bCs/>
                      <w:sz w:val="18"/>
                    </w:rPr>
                    <w:t xml:space="preserve"> a jeho odevzdání příslušnému subjektu</w:t>
                  </w:r>
                  <w:r w:rsidRPr="00CC55EB">
                    <w:rPr>
                      <w:rFonts w:eastAsia="Times New Roman" w:cs="Arial"/>
                      <w:bCs/>
                      <w:sz w:val="18"/>
                    </w:rPr>
                    <w:t>. Předpokládají se následující profese: archeolog, dokumentátor, laborant a konzervátor</w:t>
                  </w:r>
                </w:p>
              </w:tc>
              <w:tc>
                <w:tcPr>
                  <w:tcW w:w="1418" w:type="dxa"/>
                  <w:vAlign w:val="center"/>
                </w:tcPr>
                <w:p w14:paraId="12AF4A58" w14:textId="7C3F364B"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r>
                    <w:rPr>
                      <w:sz w:val="18"/>
                    </w:rPr>
                    <w:t>soubor</w:t>
                  </w:r>
                </w:p>
              </w:tc>
              <w:tc>
                <w:tcPr>
                  <w:tcW w:w="1418" w:type="dxa"/>
                  <w:vAlign w:val="center"/>
                </w:tcPr>
                <w:p w14:paraId="69C3CA50" w14:textId="77F2A5CD"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r>
                    <w:rPr>
                      <w:sz w:val="18"/>
                    </w:rPr>
                    <w:t>1</w:t>
                  </w:r>
                </w:p>
              </w:tc>
              <w:tc>
                <w:tcPr>
                  <w:tcW w:w="2268" w:type="dxa"/>
                  <w:vAlign w:val="center"/>
                </w:tcPr>
                <w:p w14:paraId="17355B2F"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bCs/>
                      <w:sz w:val="18"/>
                    </w:rPr>
                  </w:pPr>
                  <w:proofErr w:type="spellStart"/>
                  <w:r w:rsidRPr="00E55BCC">
                    <w:rPr>
                      <w:rFonts w:eastAsia="Times New Roman" w:cs="Arial"/>
                      <w:bCs/>
                      <w:sz w:val="18"/>
                      <w:highlight w:val="yellow"/>
                    </w:rPr>
                    <w:t>xxx</w:t>
                  </w:r>
                  <w:proofErr w:type="spellEnd"/>
                  <w:r w:rsidRPr="00E55BCC">
                    <w:rPr>
                      <w:rFonts w:eastAsia="Times New Roman" w:cs="Arial"/>
                      <w:bCs/>
                      <w:sz w:val="18"/>
                      <w:highlight w:val="yellow"/>
                    </w:rPr>
                    <w:t xml:space="preserve"> Kč</w:t>
                  </w:r>
                </w:p>
              </w:tc>
              <w:tc>
                <w:tcPr>
                  <w:tcW w:w="2268" w:type="dxa"/>
                  <w:vAlign w:val="center"/>
                </w:tcPr>
                <w:p w14:paraId="74F7DC75"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roofErr w:type="spellStart"/>
                  <w:r w:rsidRPr="00E55BCC">
                    <w:rPr>
                      <w:rFonts w:eastAsia="Times New Roman" w:cs="Arial"/>
                      <w:b/>
                      <w:sz w:val="18"/>
                      <w:highlight w:val="yellow"/>
                    </w:rPr>
                    <w:t>xxx</w:t>
                  </w:r>
                  <w:proofErr w:type="spellEnd"/>
                  <w:r w:rsidRPr="00E55BCC">
                    <w:rPr>
                      <w:rFonts w:eastAsia="Times New Roman" w:cs="Arial"/>
                      <w:b/>
                      <w:sz w:val="18"/>
                      <w:highlight w:val="yellow"/>
                    </w:rPr>
                    <w:t xml:space="preserve"> Kč</w:t>
                  </w:r>
                </w:p>
              </w:tc>
            </w:tr>
            <w:tr w:rsidR="00E55BCC" w:rsidRPr="00E55BCC" w14:paraId="67C83BA6" w14:textId="77777777" w:rsidTr="00DC37AD">
              <w:tc>
                <w:tcPr>
                  <w:cnfStyle w:val="001000000000" w:firstRow="0" w:lastRow="0" w:firstColumn="1" w:lastColumn="0" w:oddVBand="0" w:evenVBand="0" w:oddHBand="0" w:evenHBand="0" w:firstRowFirstColumn="0" w:firstRowLastColumn="0" w:lastRowFirstColumn="0" w:lastRowLastColumn="0"/>
                  <w:tcW w:w="4710" w:type="dxa"/>
                </w:tcPr>
                <w:p w14:paraId="751559E5" w14:textId="571548FD" w:rsidR="00E55BCC" w:rsidRPr="00E55BCC" w:rsidRDefault="00456C2A" w:rsidP="00E55BCC">
                  <w:pPr>
                    <w:pStyle w:val="Textbezodsazen"/>
                    <w:rPr>
                      <w:sz w:val="18"/>
                    </w:rPr>
                  </w:pPr>
                  <w:r w:rsidRPr="00456C2A">
                    <w:rPr>
                      <w:b/>
                      <w:bCs/>
                      <w:sz w:val="18"/>
                    </w:rPr>
                    <w:t>Cena Služeb B</w:t>
                  </w:r>
                  <w:r w:rsidR="00E55BCC">
                    <w:rPr>
                      <w:sz w:val="18"/>
                    </w:rPr>
                    <w:t xml:space="preserve"> celkem</w:t>
                  </w:r>
                </w:p>
              </w:tc>
              <w:tc>
                <w:tcPr>
                  <w:tcW w:w="1418" w:type="dxa"/>
                  <w:vAlign w:val="center"/>
                </w:tcPr>
                <w:p w14:paraId="4F269F93"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
              </w:tc>
              <w:tc>
                <w:tcPr>
                  <w:tcW w:w="1418" w:type="dxa"/>
                  <w:vAlign w:val="center"/>
                </w:tcPr>
                <w:p w14:paraId="17C4AE22"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
              </w:tc>
              <w:tc>
                <w:tcPr>
                  <w:tcW w:w="2268" w:type="dxa"/>
                  <w:vAlign w:val="center"/>
                </w:tcPr>
                <w:p w14:paraId="6F591F1F"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
              </w:tc>
              <w:tc>
                <w:tcPr>
                  <w:tcW w:w="2268" w:type="dxa"/>
                  <w:vAlign w:val="center"/>
                </w:tcPr>
                <w:p w14:paraId="490BE11F" w14:textId="77777777" w:rsidR="00E55BCC" w:rsidRPr="00E55BCC" w:rsidRDefault="00E55BCC" w:rsidP="00E55BCC">
                  <w:pPr>
                    <w:pStyle w:val="Textbezodsazen"/>
                    <w:cnfStyle w:val="000000000000" w:firstRow="0" w:lastRow="0" w:firstColumn="0" w:lastColumn="0" w:oddVBand="0" w:evenVBand="0" w:oddHBand="0" w:evenHBand="0" w:firstRowFirstColumn="0" w:firstRowLastColumn="0" w:lastRowFirstColumn="0" w:lastRowLastColumn="0"/>
                    <w:rPr>
                      <w:sz w:val="18"/>
                    </w:rPr>
                  </w:pPr>
                  <w:proofErr w:type="spellStart"/>
                  <w:r w:rsidRPr="00E55BCC">
                    <w:rPr>
                      <w:rFonts w:eastAsia="Times New Roman" w:cs="Arial"/>
                      <w:b/>
                      <w:sz w:val="18"/>
                      <w:highlight w:val="yellow"/>
                    </w:rPr>
                    <w:t>xxx</w:t>
                  </w:r>
                  <w:proofErr w:type="spellEnd"/>
                  <w:r w:rsidRPr="00E55BCC">
                    <w:rPr>
                      <w:rFonts w:eastAsia="Times New Roman" w:cs="Arial"/>
                      <w:b/>
                      <w:sz w:val="18"/>
                      <w:highlight w:val="yellow"/>
                    </w:rPr>
                    <w:t xml:space="preserve"> Kč</w:t>
                  </w:r>
                </w:p>
              </w:tc>
            </w:tr>
          </w:tbl>
          <w:p w14:paraId="0471DE5D" w14:textId="1BDF564E" w:rsidR="00E55BCC" w:rsidRPr="00F1246E" w:rsidRDefault="00E55BCC" w:rsidP="00236DCC">
            <w:pPr>
              <w:pStyle w:val="Textbezodsazen"/>
              <w:rPr>
                <w:color w:val="FF0000"/>
                <w:sz w:val="18"/>
              </w:rPr>
            </w:pPr>
          </w:p>
        </w:tc>
      </w:tr>
    </w:tbl>
    <w:p w14:paraId="71E2D1B0" w14:textId="77777777" w:rsidR="00236DCC" w:rsidRDefault="00236DCC" w:rsidP="00236DCC">
      <w:pPr>
        <w:pStyle w:val="Textbezodsazen"/>
      </w:pPr>
    </w:p>
    <w:p w14:paraId="49A9295C" w14:textId="7A379DDB" w:rsidR="00236DCC" w:rsidRDefault="007E170B" w:rsidP="00236DCC">
      <w:pPr>
        <w:pStyle w:val="Textbezodsazen"/>
      </w:pPr>
      <w:r>
        <w:rPr>
          <w:rFonts w:ascii="Verdana" w:hAnsi="Verdana"/>
        </w:rPr>
        <w:t xml:space="preserve">Cena Díla je cenou nejvýše přípustnou a zahrnuje veškeré náklady na provedení Díla jako jsou </w:t>
      </w:r>
      <w:r>
        <w:rPr>
          <w:szCs w:val="24"/>
        </w:rPr>
        <w:t>zejména veškeré náklady na dopravu, vyhotovování tisků nebo kopií, tlumočnické a překladatelské služby, telefonní služby, úplatu za poskytnutí licence k právům duševního vlastnictví</w:t>
      </w:r>
      <w:r w:rsidR="00696EA3">
        <w:rPr>
          <w:szCs w:val="24"/>
        </w:rPr>
        <w:t>, zabezpečení koordinace předmětu plnění s dodavatelem zemních prací pro ZAV</w:t>
      </w:r>
      <w:r>
        <w:rPr>
          <w:szCs w:val="24"/>
        </w:rPr>
        <w:t xml:space="preserve"> a jakékoli další případné poplatky či náklady související s plněním předmětu Smlouvy</w:t>
      </w:r>
      <w:r>
        <w:rPr>
          <w:rFonts w:ascii="Verdana" w:hAnsi="Verdana"/>
        </w:rPr>
        <w:t>. Zhotovitel prohlašuje, že se seznámil s celým obsahem Zadávací dokumentace</w:t>
      </w:r>
      <w:r w:rsidR="00AA588D">
        <w:rPr>
          <w:rFonts w:ascii="Verdana" w:hAnsi="Verdana"/>
        </w:rPr>
        <w:t>.</w:t>
      </w:r>
      <w:r>
        <w:rPr>
          <w:rFonts w:ascii="Verdana" w:hAnsi="Verdana"/>
        </w:rPr>
        <w:t xml:space="preserve"> </w:t>
      </w:r>
    </w:p>
    <w:p w14:paraId="79A4808A" w14:textId="77777777" w:rsidR="00236DCC" w:rsidRDefault="00236DCC" w:rsidP="00236DCC">
      <w:pPr>
        <w:pStyle w:val="Textbezodsazen"/>
      </w:pPr>
    </w:p>
    <w:p w14:paraId="36E43155" w14:textId="77777777" w:rsidR="00236DCC" w:rsidRDefault="00236DCC" w:rsidP="00236DCC">
      <w:pPr>
        <w:pStyle w:val="Textbezodsazen"/>
        <w:sectPr w:rsidR="00236DCC" w:rsidSect="004D09FB">
          <w:headerReference w:type="default" r:id="rId22"/>
          <w:footerReference w:type="default" r:id="rId23"/>
          <w:pgSz w:w="11906" w:h="16838" w:code="9"/>
          <w:pgMar w:top="1049" w:right="1134" w:bottom="1474" w:left="1418" w:header="595" w:footer="624" w:gutter="652"/>
          <w:pgNumType w:start="1"/>
          <w:cols w:space="708"/>
          <w:docGrid w:linePitch="360"/>
        </w:sectPr>
      </w:pPr>
    </w:p>
    <w:p w14:paraId="6B4565D0" w14:textId="77777777" w:rsidR="00B72613" w:rsidRDefault="00B72613" w:rsidP="00B72613">
      <w:pPr>
        <w:pStyle w:val="Nadpisbezsl1-1"/>
      </w:pPr>
      <w:r>
        <w:lastRenderedPageBreak/>
        <w:t>Příloha č. 5</w:t>
      </w:r>
    </w:p>
    <w:p w14:paraId="605FD7E5" w14:textId="77777777" w:rsidR="00B72613" w:rsidRDefault="00B72613" w:rsidP="009B5982">
      <w:pPr>
        <w:pStyle w:val="Nadpisbezsl1-2"/>
        <w:spacing w:before="0"/>
      </w:pPr>
      <w:r>
        <w:t>Harmonogram plnění</w:t>
      </w:r>
    </w:p>
    <w:p w14:paraId="20014897" w14:textId="77777777" w:rsidR="00323063" w:rsidRDefault="00323063" w:rsidP="009B5982">
      <w:pPr>
        <w:pStyle w:val="Nadpisbezsl1-2"/>
        <w:spacing w:before="0"/>
      </w:pPr>
    </w:p>
    <w:p w14:paraId="2DBDBF5A" w14:textId="77777777" w:rsidR="002E11E6" w:rsidRDefault="00323063" w:rsidP="009B5982">
      <w:pPr>
        <w:pStyle w:val="Textbezodsazen"/>
        <w:rPr>
          <w:b/>
          <w:bCs/>
          <w:szCs w:val="24"/>
        </w:rPr>
      </w:pPr>
      <w:r w:rsidRPr="004E32D5">
        <w:rPr>
          <w:b/>
          <w:bCs/>
          <w:szCs w:val="24"/>
        </w:rPr>
        <w:t>Zahájení poskytování Služeb:</w:t>
      </w:r>
      <w:r>
        <w:rPr>
          <w:b/>
          <w:bCs/>
          <w:szCs w:val="24"/>
        </w:rPr>
        <w:t xml:space="preserve"> </w:t>
      </w:r>
    </w:p>
    <w:p w14:paraId="7E01FC65" w14:textId="31D4B4E5" w:rsidR="00323063" w:rsidRDefault="002E11E6" w:rsidP="009B5982">
      <w:pPr>
        <w:pStyle w:val="Textbezodsazen"/>
        <w:rPr>
          <w:szCs w:val="24"/>
        </w:rPr>
      </w:pPr>
      <w:r>
        <w:rPr>
          <w:szCs w:val="24"/>
        </w:rPr>
        <w:t>Zhotovitel</w:t>
      </w:r>
      <w:r w:rsidRPr="008F46C7">
        <w:rPr>
          <w:szCs w:val="24"/>
        </w:rPr>
        <w:t xml:space="preserve"> </w:t>
      </w:r>
      <w:r w:rsidR="00323063" w:rsidRPr="008F46C7">
        <w:rPr>
          <w:szCs w:val="24"/>
        </w:rPr>
        <w:t xml:space="preserve">je povinen zahájit poskytování Služeb </w:t>
      </w:r>
      <w:r w:rsidR="00BC388A">
        <w:rPr>
          <w:szCs w:val="24"/>
        </w:rPr>
        <w:t>bez zbytečného odkladu po d</w:t>
      </w:r>
      <w:r>
        <w:rPr>
          <w:szCs w:val="24"/>
        </w:rPr>
        <w:t xml:space="preserve">atu zahájení, které mu Objednatel oznámí nejméně </w:t>
      </w:r>
      <w:r w:rsidR="00C3050C">
        <w:rPr>
          <w:szCs w:val="24"/>
        </w:rPr>
        <w:t>7</w:t>
      </w:r>
      <w:r>
        <w:rPr>
          <w:szCs w:val="24"/>
        </w:rPr>
        <w:t xml:space="preserve"> dnů předem</w:t>
      </w:r>
      <w:r w:rsidR="00BC388A">
        <w:rPr>
          <w:szCs w:val="24"/>
        </w:rPr>
        <w:t xml:space="preserve"> (dále jen „Datum zahájení“)</w:t>
      </w:r>
      <w:r>
        <w:rPr>
          <w:szCs w:val="24"/>
        </w:rPr>
        <w:t xml:space="preserve">. </w:t>
      </w:r>
      <w:r w:rsidR="00323063" w:rsidRPr="008F46C7">
        <w:rPr>
          <w:szCs w:val="24"/>
        </w:rPr>
        <w:t>Objednatel</w:t>
      </w:r>
      <w:r w:rsidR="00995890">
        <w:rPr>
          <w:szCs w:val="24"/>
        </w:rPr>
        <w:t xml:space="preserve"> musí stanovit Datum zahájení prací a odeslat Zhotoviteli Oznámení o Datu zahájení </w:t>
      </w:r>
      <w:r>
        <w:rPr>
          <w:szCs w:val="24"/>
        </w:rPr>
        <w:t xml:space="preserve">do </w:t>
      </w:r>
      <w:r w:rsidR="00667830">
        <w:rPr>
          <w:szCs w:val="24"/>
        </w:rPr>
        <w:t>6</w:t>
      </w:r>
      <w:r>
        <w:rPr>
          <w:szCs w:val="24"/>
        </w:rPr>
        <w:t xml:space="preserve"> měsíců ode dne uzavření Smlouvy. Oznámení o Datu zahájení </w:t>
      </w:r>
      <w:r w:rsidR="00323063" w:rsidRPr="008F46C7">
        <w:rPr>
          <w:szCs w:val="24"/>
        </w:rPr>
        <w:t>bude učiněn</w:t>
      </w:r>
      <w:r>
        <w:rPr>
          <w:szCs w:val="24"/>
        </w:rPr>
        <w:t>o</w:t>
      </w:r>
      <w:r w:rsidR="00323063" w:rsidRPr="008F46C7">
        <w:rPr>
          <w:szCs w:val="24"/>
        </w:rPr>
        <w:t xml:space="preserve"> písemně, </w:t>
      </w:r>
      <w:r w:rsidR="00BC388A">
        <w:rPr>
          <w:szCs w:val="24"/>
        </w:rPr>
        <w:t xml:space="preserve">dle volby Objednatele </w:t>
      </w:r>
      <w:r w:rsidR="00323063" w:rsidRPr="008F46C7">
        <w:rPr>
          <w:szCs w:val="24"/>
        </w:rPr>
        <w:t xml:space="preserve">v listinné nebo elektronické formě, a </w:t>
      </w:r>
      <w:r w:rsidR="00BC388A">
        <w:rPr>
          <w:szCs w:val="24"/>
        </w:rPr>
        <w:t xml:space="preserve">odesláno </w:t>
      </w:r>
      <w:r w:rsidR="00323063" w:rsidRPr="008F46C7">
        <w:rPr>
          <w:szCs w:val="24"/>
        </w:rPr>
        <w:t xml:space="preserve">na </w:t>
      </w:r>
      <w:r w:rsidR="00BC388A">
        <w:rPr>
          <w:szCs w:val="24"/>
        </w:rPr>
        <w:t xml:space="preserve">doručovací adresu Zhotovitele nebo na </w:t>
      </w:r>
      <w:r w:rsidR="00323063" w:rsidRPr="008F46C7">
        <w:rPr>
          <w:szCs w:val="24"/>
        </w:rPr>
        <w:t xml:space="preserve">kontaktní údaje </w:t>
      </w:r>
      <w:r w:rsidR="00BC388A">
        <w:rPr>
          <w:szCs w:val="24"/>
        </w:rPr>
        <w:t xml:space="preserve">oprávněných </w:t>
      </w:r>
      <w:r w:rsidR="00323063" w:rsidRPr="008F46C7">
        <w:rPr>
          <w:szCs w:val="24"/>
        </w:rPr>
        <w:t xml:space="preserve">osob </w:t>
      </w:r>
      <w:r>
        <w:rPr>
          <w:szCs w:val="24"/>
        </w:rPr>
        <w:t xml:space="preserve">Zhotovitele </w:t>
      </w:r>
      <w:r w:rsidR="00323063" w:rsidRPr="008F46C7">
        <w:rPr>
          <w:szCs w:val="24"/>
        </w:rPr>
        <w:t>uvedené ve Smlouvě</w:t>
      </w:r>
      <w:r w:rsidR="00BC388A">
        <w:rPr>
          <w:szCs w:val="24"/>
        </w:rPr>
        <w:t>. Je-li plnění Terénní části ZAV rozděleno na části, je Objednatel oprávněn stanovit pro každou z těchto částí samostatné Datum zahájení</w:t>
      </w:r>
      <w:r w:rsidR="00323063" w:rsidRPr="008F46C7">
        <w:rPr>
          <w:szCs w:val="24"/>
        </w:rPr>
        <w:t>.</w:t>
      </w:r>
      <w:r w:rsidR="00BC388A">
        <w:rPr>
          <w:szCs w:val="24"/>
        </w:rPr>
        <w:t xml:space="preserve"> </w:t>
      </w:r>
    </w:p>
    <w:p w14:paraId="051055A5" w14:textId="52E24A6E" w:rsidR="00323063" w:rsidRPr="00A006F7" w:rsidRDefault="00667830" w:rsidP="009B5982">
      <w:pPr>
        <w:pStyle w:val="Nadpisbezsl1-2"/>
        <w:spacing w:before="0"/>
        <w:jc w:val="both"/>
        <w:rPr>
          <w:rFonts w:asciiTheme="minorHAnsi" w:hAnsiTheme="minorHAnsi"/>
          <w:b w:val="0"/>
          <w:bCs/>
          <w:sz w:val="18"/>
          <w:szCs w:val="18"/>
        </w:rPr>
      </w:pPr>
      <w:r w:rsidRPr="00A006F7">
        <w:rPr>
          <w:rFonts w:asciiTheme="minorHAnsi" w:hAnsiTheme="minorHAnsi"/>
          <w:b w:val="0"/>
          <w:bCs/>
          <w:sz w:val="18"/>
          <w:szCs w:val="18"/>
        </w:rPr>
        <w:t xml:space="preserve">Vzhledem k liniovému charakteru předmětu plnění je Objednatel oprávněn poskytnout Zhotoviteli právo přístupu na staveniště, resp. místo výkonu Terénní části ZAV, </w:t>
      </w:r>
      <w:r w:rsidR="00F15FD8" w:rsidRPr="00A006F7">
        <w:rPr>
          <w:rFonts w:asciiTheme="minorHAnsi" w:hAnsiTheme="minorHAnsi"/>
          <w:b w:val="0"/>
          <w:bCs/>
          <w:sz w:val="18"/>
          <w:szCs w:val="18"/>
        </w:rPr>
        <w:t xml:space="preserve">i </w:t>
      </w:r>
      <w:r w:rsidRPr="00A006F7">
        <w:rPr>
          <w:rFonts w:asciiTheme="minorHAnsi" w:hAnsiTheme="minorHAnsi"/>
          <w:b w:val="0"/>
          <w:bCs/>
          <w:sz w:val="18"/>
          <w:szCs w:val="18"/>
        </w:rPr>
        <w:t xml:space="preserve">po jednotlivých </w:t>
      </w:r>
      <w:r w:rsidR="000D1210" w:rsidRPr="00A006F7">
        <w:rPr>
          <w:rFonts w:asciiTheme="minorHAnsi" w:hAnsiTheme="minorHAnsi"/>
          <w:b w:val="0"/>
          <w:bCs/>
          <w:sz w:val="18"/>
          <w:szCs w:val="18"/>
        </w:rPr>
        <w:t xml:space="preserve">dílčích </w:t>
      </w:r>
      <w:r w:rsidRPr="00A006F7">
        <w:rPr>
          <w:rFonts w:asciiTheme="minorHAnsi" w:hAnsiTheme="minorHAnsi"/>
          <w:b w:val="0"/>
          <w:bCs/>
          <w:sz w:val="18"/>
          <w:szCs w:val="18"/>
        </w:rPr>
        <w:t xml:space="preserve">částech či Lokalitách, a to </w:t>
      </w:r>
      <w:r w:rsidR="008672BD" w:rsidRPr="00A006F7">
        <w:rPr>
          <w:rFonts w:asciiTheme="minorHAnsi" w:hAnsiTheme="minorHAnsi"/>
          <w:b w:val="0"/>
          <w:bCs/>
          <w:sz w:val="18"/>
          <w:szCs w:val="18"/>
        </w:rPr>
        <w:t xml:space="preserve">vždy </w:t>
      </w:r>
      <w:r w:rsidRPr="00A006F7">
        <w:rPr>
          <w:rFonts w:asciiTheme="minorHAnsi" w:hAnsiTheme="minorHAnsi"/>
          <w:b w:val="0"/>
          <w:bCs/>
          <w:sz w:val="18"/>
          <w:szCs w:val="18"/>
        </w:rPr>
        <w:t>dle potřeb Zhotovitele a na základě jeho předchozí písemné žádosti.</w:t>
      </w:r>
    </w:p>
    <w:p w14:paraId="790316D4" w14:textId="45E05259" w:rsidR="00667830" w:rsidRDefault="00F15FD8" w:rsidP="009B5982">
      <w:pPr>
        <w:pStyle w:val="Nadpisbezsl1-2"/>
        <w:spacing w:before="0"/>
        <w:jc w:val="both"/>
        <w:rPr>
          <w:rFonts w:asciiTheme="minorHAnsi" w:hAnsiTheme="minorHAnsi"/>
          <w:b w:val="0"/>
          <w:bCs/>
          <w:sz w:val="18"/>
          <w:szCs w:val="18"/>
        </w:rPr>
      </w:pPr>
      <w:r w:rsidRPr="00A006F7">
        <w:rPr>
          <w:rFonts w:asciiTheme="minorHAnsi" w:hAnsiTheme="minorHAnsi"/>
          <w:b w:val="0"/>
          <w:bCs/>
          <w:sz w:val="18"/>
          <w:szCs w:val="18"/>
        </w:rPr>
        <w:t>Pro každou dílčí část či Lokalitu Terénní části ZAV poskytne Objednatel Zhotoviteli přístup na pozemky, k nimž získal potřebná práva od jejich vlastníků. Zhotovitel bere na vědomí, že Terénní část ZAV nebude probíhat na pozemcích, k nimž se Objednateli nepodařilo získat potřebná práva.</w:t>
      </w:r>
    </w:p>
    <w:p w14:paraId="686D7B11" w14:textId="77777777" w:rsidR="009B5982" w:rsidRDefault="009B5982" w:rsidP="009B5982">
      <w:pPr>
        <w:pStyle w:val="Textbezodsazen"/>
        <w:rPr>
          <w:b/>
          <w:bCs/>
          <w:szCs w:val="24"/>
        </w:rPr>
      </w:pPr>
    </w:p>
    <w:p w14:paraId="792CE09E" w14:textId="354D100C" w:rsidR="00323063" w:rsidRPr="00323063" w:rsidRDefault="00323063" w:rsidP="009B5982">
      <w:pPr>
        <w:pStyle w:val="Textbezodsazen"/>
        <w:rPr>
          <w:b/>
          <w:bCs/>
          <w:szCs w:val="24"/>
        </w:rPr>
      </w:pPr>
      <w:r w:rsidRPr="00323063">
        <w:rPr>
          <w:b/>
          <w:bCs/>
          <w:szCs w:val="24"/>
        </w:rPr>
        <w:t>Doba poskytování Služeb:</w:t>
      </w:r>
    </w:p>
    <w:p w14:paraId="49B20535" w14:textId="180100C0" w:rsidR="00323063" w:rsidRDefault="00FA2503" w:rsidP="009B5982">
      <w:pPr>
        <w:pStyle w:val="Textbezodsazen"/>
        <w:rPr>
          <w:szCs w:val="24"/>
        </w:rPr>
      </w:pPr>
      <w:r>
        <w:rPr>
          <w:szCs w:val="24"/>
        </w:rPr>
        <w:t xml:space="preserve">Zhotovitel </w:t>
      </w:r>
      <w:r w:rsidR="00323063" w:rsidRPr="002E11E6">
        <w:rPr>
          <w:szCs w:val="24"/>
        </w:rPr>
        <w:t xml:space="preserve">je povinen poskytnout Služby v celém rozsahu dle Smlouvy, tj. Terénní část ZAV, Zpracování ZAV včetně odevzdání nálezové zprávy a movitých archeologických nálezů určenému subjektu, nejpozději do </w:t>
      </w:r>
      <w:r w:rsidR="00323063" w:rsidRPr="002E11E6">
        <w:rPr>
          <w:b/>
          <w:bCs/>
          <w:szCs w:val="24"/>
        </w:rPr>
        <w:t>3</w:t>
      </w:r>
      <w:r w:rsidR="00667830">
        <w:rPr>
          <w:b/>
          <w:bCs/>
          <w:szCs w:val="24"/>
        </w:rPr>
        <w:t>5</w:t>
      </w:r>
      <w:r w:rsidR="00323063" w:rsidRPr="002E11E6">
        <w:rPr>
          <w:b/>
          <w:bCs/>
          <w:szCs w:val="24"/>
        </w:rPr>
        <w:t xml:space="preserve"> měsíců </w:t>
      </w:r>
      <w:r w:rsidR="002E11E6" w:rsidRPr="002E11E6">
        <w:rPr>
          <w:szCs w:val="24"/>
        </w:rPr>
        <w:t>od</w:t>
      </w:r>
      <w:r w:rsidR="00667830">
        <w:rPr>
          <w:szCs w:val="24"/>
        </w:rPr>
        <w:t xml:space="preserve"> Data</w:t>
      </w:r>
      <w:r w:rsidR="002E11E6" w:rsidRPr="002E11E6">
        <w:rPr>
          <w:szCs w:val="24"/>
        </w:rPr>
        <w:t xml:space="preserve"> zahájení poskytování Služeb</w:t>
      </w:r>
      <w:r w:rsidR="002E11E6">
        <w:rPr>
          <w:b/>
          <w:bCs/>
          <w:szCs w:val="24"/>
        </w:rPr>
        <w:t xml:space="preserve"> </w:t>
      </w:r>
      <w:r w:rsidR="00323063" w:rsidRPr="002E11E6">
        <w:rPr>
          <w:szCs w:val="24"/>
        </w:rPr>
        <w:t>(dále jen „Doba plnění“).</w:t>
      </w:r>
    </w:p>
    <w:p w14:paraId="17024044" w14:textId="77777777" w:rsidR="009B5982" w:rsidRDefault="009B5982" w:rsidP="009B5982">
      <w:pPr>
        <w:pStyle w:val="Textbezodsazen"/>
        <w:rPr>
          <w:b/>
          <w:bCs/>
          <w:szCs w:val="24"/>
        </w:rPr>
      </w:pPr>
    </w:p>
    <w:p w14:paraId="4D7EAD2D" w14:textId="3673E418" w:rsidR="00323063" w:rsidRPr="002E11E6" w:rsidRDefault="00323063" w:rsidP="009B5982">
      <w:pPr>
        <w:pStyle w:val="Textbezodsazen"/>
        <w:rPr>
          <w:b/>
          <w:bCs/>
          <w:szCs w:val="24"/>
        </w:rPr>
      </w:pPr>
      <w:r w:rsidRPr="002E11E6">
        <w:rPr>
          <w:b/>
          <w:bCs/>
          <w:szCs w:val="24"/>
        </w:rPr>
        <w:t xml:space="preserve">Doba poskytování jednotlivých (dílčích) </w:t>
      </w:r>
      <w:r w:rsidR="00A47D05" w:rsidRPr="002E11E6">
        <w:rPr>
          <w:b/>
          <w:bCs/>
          <w:szCs w:val="24"/>
        </w:rPr>
        <w:t xml:space="preserve">částí </w:t>
      </w:r>
      <w:r w:rsidRPr="002E11E6">
        <w:rPr>
          <w:b/>
          <w:bCs/>
          <w:szCs w:val="24"/>
        </w:rPr>
        <w:t>Služeb:</w:t>
      </w:r>
    </w:p>
    <w:p w14:paraId="0FC678E8" w14:textId="28744A36" w:rsidR="00323063" w:rsidRPr="002E11E6" w:rsidRDefault="00FA2503" w:rsidP="009B5982">
      <w:pPr>
        <w:pStyle w:val="Textbezodsazen"/>
        <w:rPr>
          <w:szCs w:val="24"/>
        </w:rPr>
      </w:pPr>
      <w:r>
        <w:rPr>
          <w:szCs w:val="24"/>
        </w:rPr>
        <w:t xml:space="preserve">Zhotovitel </w:t>
      </w:r>
      <w:r w:rsidR="00323063" w:rsidRPr="002E11E6">
        <w:rPr>
          <w:szCs w:val="24"/>
        </w:rPr>
        <w:t xml:space="preserve">je povinen poskytovat jednotlivé části Služeb v níže uvedených lhůtách: </w:t>
      </w:r>
    </w:p>
    <w:tbl>
      <w:tblPr>
        <w:tblStyle w:val="Mkatabulky"/>
        <w:tblW w:w="8702" w:type="dxa"/>
        <w:tblLook w:val="04A0" w:firstRow="1" w:lastRow="0" w:firstColumn="1" w:lastColumn="0" w:noHBand="0" w:noVBand="1"/>
      </w:tblPr>
      <w:tblGrid>
        <w:gridCol w:w="4351"/>
        <w:gridCol w:w="4351"/>
      </w:tblGrid>
      <w:tr w:rsidR="00323063" w14:paraId="1D760DF0" w14:textId="77777777" w:rsidTr="0032306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51" w:type="dxa"/>
            <w:vAlign w:val="center"/>
          </w:tcPr>
          <w:p w14:paraId="705B5C3B" w14:textId="2E450E3B" w:rsidR="00323063" w:rsidRDefault="00323063" w:rsidP="009B5982">
            <w:pPr>
              <w:pStyle w:val="Nadpisbezsl1-2"/>
              <w:spacing w:before="0" w:line="264" w:lineRule="auto"/>
            </w:pPr>
            <w:r w:rsidRPr="00CF6629">
              <w:rPr>
                <w:rFonts w:asciiTheme="minorHAnsi" w:hAnsiTheme="minorHAnsi"/>
                <w:sz w:val="18"/>
                <w:szCs w:val="18"/>
              </w:rPr>
              <w:t>Popis dané části Služeb</w:t>
            </w:r>
          </w:p>
        </w:tc>
        <w:tc>
          <w:tcPr>
            <w:tcW w:w="4351" w:type="dxa"/>
            <w:vAlign w:val="center"/>
          </w:tcPr>
          <w:p w14:paraId="7BEE37CB" w14:textId="4FB99395" w:rsidR="00323063" w:rsidRDefault="00323063" w:rsidP="009B5982">
            <w:pPr>
              <w:pStyle w:val="Nadpisbezsl1-2"/>
              <w:spacing w:before="0" w:line="264" w:lineRule="auto"/>
              <w:cnfStyle w:val="100000000000" w:firstRow="1" w:lastRow="0" w:firstColumn="0" w:lastColumn="0" w:oddVBand="0" w:evenVBand="0" w:oddHBand="0" w:evenHBand="0" w:firstRowFirstColumn="0" w:firstRowLastColumn="0" w:lastRowFirstColumn="0" w:lastRowLastColumn="0"/>
            </w:pPr>
            <w:r w:rsidRPr="00CF6629">
              <w:rPr>
                <w:rFonts w:asciiTheme="minorHAnsi" w:hAnsiTheme="minorHAnsi"/>
                <w:sz w:val="18"/>
                <w:szCs w:val="18"/>
              </w:rPr>
              <w:t>Lhůta pro provedení dané část</w:t>
            </w:r>
            <w:r w:rsidR="00A006F7">
              <w:rPr>
                <w:rFonts w:asciiTheme="minorHAnsi" w:hAnsiTheme="minorHAnsi"/>
                <w:sz w:val="18"/>
                <w:szCs w:val="18"/>
              </w:rPr>
              <w:t>i</w:t>
            </w:r>
            <w:r w:rsidRPr="00CF6629">
              <w:rPr>
                <w:rFonts w:asciiTheme="minorHAnsi" w:hAnsiTheme="minorHAnsi"/>
                <w:sz w:val="18"/>
                <w:szCs w:val="18"/>
              </w:rPr>
              <w:t xml:space="preserve"> Služeb</w:t>
            </w:r>
          </w:p>
        </w:tc>
      </w:tr>
      <w:tr w:rsidR="00323063" w14:paraId="3E95A0D1" w14:textId="77777777" w:rsidTr="00323063">
        <w:tc>
          <w:tcPr>
            <w:cnfStyle w:val="001000000000" w:firstRow="0" w:lastRow="0" w:firstColumn="1" w:lastColumn="0" w:oddVBand="0" w:evenVBand="0" w:oddHBand="0" w:evenHBand="0" w:firstRowFirstColumn="0" w:firstRowLastColumn="0" w:lastRowFirstColumn="0" w:lastRowLastColumn="0"/>
            <w:tcW w:w="4351" w:type="dxa"/>
          </w:tcPr>
          <w:p w14:paraId="22018414" w14:textId="697A50BA" w:rsidR="00323063" w:rsidRPr="00323063" w:rsidRDefault="00323063" w:rsidP="00667830">
            <w:pPr>
              <w:snapToGrid w:val="0"/>
              <w:spacing w:before="120" w:after="120" w:line="276" w:lineRule="auto"/>
              <w:rPr>
                <w:b/>
              </w:rPr>
            </w:pPr>
            <w:r w:rsidRPr="00323063">
              <w:rPr>
                <w:sz w:val="18"/>
              </w:rPr>
              <w:t xml:space="preserve">Terénní část </w:t>
            </w:r>
            <w:r>
              <w:rPr>
                <w:sz w:val="18"/>
              </w:rPr>
              <w:t>ZAV</w:t>
            </w:r>
          </w:p>
        </w:tc>
        <w:tc>
          <w:tcPr>
            <w:tcW w:w="4351" w:type="dxa"/>
          </w:tcPr>
          <w:p w14:paraId="11F61AEC" w14:textId="73BBC3E3" w:rsidR="000D1210" w:rsidRDefault="00667830" w:rsidP="00323063">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r>
              <w:rPr>
                <w:sz w:val="18"/>
              </w:rPr>
              <w:t>Dílčí část 1</w:t>
            </w:r>
          </w:p>
          <w:p w14:paraId="65299FCF" w14:textId="397D4C2F" w:rsidR="00667830" w:rsidRDefault="00667830" w:rsidP="00323063">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r>
              <w:rPr>
                <w:sz w:val="18"/>
              </w:rPr>
              <w:t xml:space="preserve">(platí </w:t>
            </w:r>
            <w:r w:rsidRPr="00323063">
              <w:rPr>
                <w:sz w:val="18"/>
              </w:rPr>
              <w:t>pro Lokality č. 2, 3, 4, 5, 6</w:t>
            </w:r>
            <w:r>
              <w:rPr>
                <w:sz w:val="18"/>
              </w:rPr>
              <w:t>)</w:t>
            </w:r>
          </w:p>
          <w:p w14:paraId="09522129" w14:textId="2CECCC69" w:rsidR="000D1210" w:rsidRDefault="000D1210" w:rsidP="00323063">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p>
          <w:p w14:paraId="4D381B36" w14:textId="4D469603" w:rsidR="00323063" w:rsidRPr="00323063" w:rsidRDefault="00323063" w:rsidP="00323063">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r w:rsidRPr="000D1210">
              <w:rPr>
                <w:b/>
                <w:bCs/>
                <w:sz w:val="18"/>
              </w:rPr>
              <w:t xml:space="preserve">Do </w:t>
            </w:r>
            <w:r w:rsidR="00667830" w:rsidRPr="000D1210">
              <w:rPr>
                <w:b/>
                <w:bCs/>
                <w:sz w:val="18"/>
              </w:rPr>
              <w:t>6</w:t>
            </w:r>
            <w:r w:rsidRPr="000D1210">
              <w:rPr>
                <w:b/>
                <w:bCs/>
                <w:sz w:val="18"/>
              </w:rPr>
              <w:t xml:space="preserve"> měsíců</w:t>
            </w:r>
            <w:r w:rsidRPr="00323063">
              <w:rPr>
                <w:sz w:val="18"/>
              </w:rPr>
              <w:t xml:space="preserve"> od </w:t>
            </w:r>
            <w:r w:rsidR="002E11E6">
              <w:rPr>
                <w:sz w:val="18"/>
              </w:rPr>
              <w:t>Data</w:t>
            </w:r>
            <w:r w:rsidR="000D1210">
              <w:rPr>
                <w:sz w:val="18"/>
              </w:rPr>
              <w:t xml:space="preserve"> </w:t>
            </w:r>
            <w:r w:rsidRPr="00323063">
              <w:rPr>
                <w:sz w:val="18"/>
              </w:rPr>
              <w:t>zahájení</w:t>
            </w:r>
          </w:p>
          <w:p w14:paraId="3E3748CA" w14:textId="75FB0F32" w:rsidR="00323063" w:rsidRPr="00323063" w:rsidRDefault="000D1210" w:rsidP="00323063">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r>
              <w:rPr>
                <w:sz w:val="18"/>
              </w:rPr>
              <w:t>-----------------------------------------------</w:t>
            </w:r>
          </w:p>
          <w:p w14:paraId="7F8946A5" w14:textId="081A60CA" w:rsidR="000D1210" w:rsidRDefault="000D1210" w:rsidP="000D1210">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r>
              <w:rPr>
                <w:sz w:val="18"/>
              </w:rPr>
              <w:t xml:space="preserve">Dílčí část </w:t>
            </w:r>
            <w:r w:rsidR="00BF5518">
              <w:rPr>
                <w:sz w:val="18"/>
              </w:rPr>
              <w:t>2</w:t>
            </w:r>
          </w:p>
          <w:p w14:paraId="58809CD1" w14:textId="68D33780" w:rsidR="000D1210" w:rsidRDefault="000D1210" w:rsidP="000D1210">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r>
              <w:rPr>
                <w:sz w:val="18"/>
              </w:rPr>
              <w:t xml:space="preserve">(platí </w:t>
            </w:r>
            <w:r w:rsidRPr="00323063">
              <w:rPr>
                <w:sz w:val="18"/>
              </w:rPr>
              <w:t>pro Lokality č. 1, 7, 8, 9, 10, 11, 12</w:t>
            </w:r>
            <w:r>
              <w:rPr>
                <w:sz w:val="18"/>
              </w:rPr>
              <w:t>)</w:t>
            </w:r>
          </w:p>
          <w:p w14:paraId="7CDF07CC" w14:textId="2442B643" w:rsidR="000D1210" w:rsidRDefault="000D1210" w:rsidP="000D1210">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sz w:val="18"/>
              </w:rPr>
            </w:pPr>
          </w:p>
          <w:p w14:paraId="2F34AF96" w14:textId="1816B61D" w:rsidR="00323063" w:rsidRPr="00323063" w:rsidRDefault="00323063" w:rsidP="000D1210">
            <w:pPr>
              <w:snapToGrid w:val="0"/>
              <w:spacing w:line="276" w:lineRule="auto"/>
              <w:jc w:val="center"/>
              <w:cnfStyle w:val="000000000000" w:firstRow="0" w:lastRow="0" w:firstColumn="0" w:lastColumn="0" w:oddVBand="0" w:evenVBand="0" w:oddHBand="0" w:evenHBand="0" w:firstRowFirstColumn="0" w:firstRowLastColumn="0" w:lastRowFirstColumn="0" w:lastRowLastColumn="0"/>
              <w:rPr>
                <w:b/>
                <w:sz w:val="18"/>
              </w:rPr>
            </w:pPr>
            <w:r w:rsidRPr="000D1210">
              <w:rPr>
                <w:b/>
                <w:bCs/>
                <w:sz w:val="18"/>
              </w:rPr>
              <w:t>Do 1</w:t>
            </w:r>
            <w:r w:rsidR="00667830" w:rsidRPr="000D1210">
              <w:rPr>
                <w:b/>
                <w:bCs/>
                <w:sz w:val="18"/>
              </w:rPr>
              <w:t>1</w:t>
            </w:r>
            <w:r w:rsidRPr="000D1210">
              <w:rPr>
                <w:b/>
                <w:bCs/>
                <w:sz w:val="18"/>
              </w:rPr>
              <w:t xml:space="preserve"> měsíců</w:t>
            </w:r>
            <w:r w:rsidRPr="00323063">
              <w:rPr>
                <w:sz w:val="18"/>
              </w:rPr>
              <w:t xml:space="preserve"> od</w:t>
            </w:r>
            <w:r w:rsidR="000D1210">
              <w:rPr>
                <w:sz w:val="18"/>
              </w:rPr>
              <w:t xml:space="preserve"> </w:t>
            </w:r>
            <w:r w:rsidR="002E11E6">
              <w:rPr>
                <w:sz w:val="18"/>
              </w:rPr>
              <w:t>Data</w:t>
            </w:r>
            <w:r w:rsidRPr="00323063">
              <w:rPr>
                <w:sz w:val="18"/>
              </w:rPr>
              <w:t xml:space="preserve"> zahájení</w:t>
            </w:r>
          </w:p>
        </w:tc>
      </w:tr>
      <w:tr w:rsidR="00323063" w14:paraId="58690010" w14:textId="77777777" w:rsidTr="00323063">
        <w:tc>
          <w:tcPr>
            <w:cnfStyle w:val="001000000000" w:firstRow="0" w:lastRow="0" w:firstColumn="1" w:lastColumn="0" w:oddVBand="0" w:evenVBand="0" w:oddHBand="0" w:evenHBand="0" w:firstRowFirstColumn="0" w:firstRowLastColumn="0" w:lastRowFirstColumn="0" w:lastRowLastColumn="0"/>
            <w:tcW w:w="4351" w:type="dxa"/>
          </w:tcPr>
          <w:p w14:paraId="377C8D27" w14:textId="7A4A5A4E" w:rsidR="00323063" w:rsidRPr="00323063" w:rsidRDefault="00323063" w:rsidP="00667830">
            <w:pPr>
              <w:snapToGrid w:val="0"/>
              <w:spacing w:before="120" w:after="120" w:line="276" w:lineRule="auto"/>
              <w:rPr>
                <w:sz w:val="18"/>
              </w:rPr>
            </w:pPr>
            <w:r w:rsidRPr="00323063">
              <w:rPr>
                <w:sz w:val="18"/>
              </w:rPr>
              <w:t xml:space="preserve">Zpracování terénní části </w:t>
            </w:r>
            <w:r>
              <w:rPr>
                <w:sz w:val="18"/>
              </w:rPr>
              <w:t>ZAV</w:t>
            </w:r>
          </w:p>
        </w:tc>
        <w:tc>
          <w:tcPr>
            <w:tcW w:w="4351" w:type="dxa"/>
          </w:tcPr>
          <w:p w14:paraId="403FE53D" w14:textId="24747FE9" w:rsidR="00323063" w:rsidRPr="00323063" w:rsidRDefault="000D1210" w:rsidP="000D1210">
            <w:pPr>
              <w:pStyle w:val="Nadpisbezsl1-2"/>
              <w:jc w:val="center"/>
              <w:cnfStyle w:val="000000000000" w:firstRow="0" w:lastRow="0" w:firstColumn="0" w:lastColumn="0" w:oddVBand="0" w:evenVBand="0" w:oddHBand="0" w:evenHBand="0" w:firstRowFirstColumn="0" w:firstRowLastColumn="0" w:lastRowFirstColumn="0" w:lastRowLastColumn="0"/>
              <w:rPr>
                <w:b w:val="0"/>
              </w:rPr>
            </w:pPr>
            <w:r w:rsidRPr="000D1210">
              <w:rPr>
                <w:rFonts w:asciiTheme="minorHAnsi" w:hAnsiTheme="minorHAnsi"/>
                <w:bCs/>
                <w:sz w:val="18"/>
                <w:szCs w:val="18"/>
              </w:rPr>
              <w:t>D</w:t>
            </w:r>
            <w:r w:rsidR="00323063" w:rsidRPr="000D1210">
              <w:rPr>
                <w:rFonts w:asciiTheme="minorHAnsi" w:hAnsiTheme="minorHAnsi"/>
                <w:bCs/>
                <w:sz w:val="18"/>
                <w:szCs w:val="18"/>
              </w:rPr>
              <w:t>o 24 měsíců</w:t>
            </w:r>
            <w:r w:rsidR="00323063" w:rsidRPr="00323063">
              <w:rPr>
                <w:rFonts w:asciiTheme="minorHAnsi" w:hAnsiTheme="minorHAnsi"/>
                <w:b w:val="0"/>
                <w:sz w:val="18"/>
                <w:szCs w:val="18"/>
              </w:rPr>
              <w:t xml:space="preserve"> od protokolárního dokončení </w:t>
            </w:r>
            <w:r w:rsidR="00667830">
              <w:rPr>
                <w:rFonts w:asciiTheme="minorHAnsi" w:hAnsiTheme="minorHAnsi"/>
                <w:b w:val="0"/>
                <w:sz w:val="18"/>
                <w:szCs w:val="18"/>
              </w:rPr>
              <w:t>T</w:t>
            </w:r>
            <w:r w:rsidR="00323063" w:rsidRPr="00323063">
              <w:rPr>
                <w:rFonts w:asciiTheme="minorHAnsi" w:hAnsiTheme="minorHAnsi"/>
                <w:b w:val="0"/>
                <w:sz w:val="18"/>
                <w:szCs w:val="18"/>
              </w:rPr>
              <w:t xml:space="preserve">erénní části </w:t>
            </w:r>
            <w:r w:rsidR="00667830">
              <w:rPr>
                <w:rFonts w:asciiTheme="minorHAnsi" w:hAnsiTheme="minorHAnsi"/>
                <w:b w:val="0"/>
                <w:sz w:val="18"/>
                <w:szCs w:val="18"/>
              </w:rPr>
              <w:t>ZAV</w:t>
            </w:r>
          </w:p>
        </w:tc>
      </w:tr>
    </w:tbl>
    <w:p w14:paraId="492AA04E" w14:textId="77777777" w:rsidR="00B72613" w:rsidRDefault="00B72613" w:rsidP="00B72613">
      <w:pPr>
        <w:pStyle w:val="Textbezodsazen"/>
      </w:pPr>
    </w:p>
    <w:p w14:paraId="3D7D5FE7" w14:textId="59A5EAC4" w:rsidR="00BF5518" w:rsidRDefault="00BF5518" w:rsidP="00BF5518">
      <w:pPr>
        <w:pStyle w:val="Textbezodsazen"/>
        <w:rPr>
          <w:b/>
          <w:bCs/>
        </w:rPr>
      </w:pPr>
      <w:r w:rsidRPr="00A006F7">
        <w:rPr>
          <w:szCs w:val="24"/>
        </w:rPr>
        <w:t xml:space="preserve">Objednatel rozdělil Terénní část ZAV do dvou dílčích částí, do kterých zařadil jednotlivé Lokality určené </w:t>
      </w:r>
      <w:r w:rsidRPr="00A006F7">
        <w:t>Zprávou o prediktivním archeologickém výzkumu. V Dílčí části 1 jsou vymezeny Lokality, u nichž musí být s ohledem na harmonogram budoucí stavby dráhy provedena a dokončena Terénní část ZAV nejdříve. Objednatel si i přesto vyhrazuje právo v případě potřeby přesunout jednotlivé Lokality z Dílčí části 1 do Dílčí části 2 a naopak.</w:t>
      </w:r>
    </w:p>
    <w:p w14:paraId="1E2AA606" w14:textId="77777777" w:rsidR="00BF5518" w:rsidRDefault="00BF5518" w:rsidP="00B72613">
      <w:pPr>
        <w:pStyle w:val="Textbezodsazen"/>
      </w:pPr>
    </w:p>
    <w:p w14:paraId="0354AFE0" w14:textId="77777777" w:rsidR="00B72613" w:rsidRDefault="00B72613" w:rsidP="00B72613">
      <w:pPr>
        <w:pStyle w:val="Nadpisbezsl1-2"/>
        <w:sectPr w:rsidR="00B72613" w:rsidSect="008714F1">
          <w:headerReference w:type="default" r:id="rId24"/>
          <w:footerReference w:type="default" r:id="rId25"/>
          <w:pgSz w:w="11906" w:h="16838" w:code="9"/>
          <w:pgMar w:top="1049" w:right="1134" w:bottom="1474" w:left="1418" w:header="595" w:footer="624" w:gutter="652"/>
          <w:pgNumType w:start="1"/>
          <w:cols w:space="708"/>
          <w:docGrid w:linePitch="360"/>
        </w:sectPr>
      </w:pPr>
    </w:p>
    <w:p w14:paraId="62EBC830" w14:textId="77777777" w:rsidR="00502690" w:rsidRPr="00B26902" w:rsidRDefault="00EC707C" w:rsidP="00F762A8">
      <w:pPr>
        <w:pStyle w:val="Nadpisbezsl1-1"/>
      </w:pPr>
      <w:r>
        <w:lastRenderedPageBreak/>
        <w:t>Příloha č. 6</w:t>
      </w:r>
    </w:p>
    <w:p w14:paraId="0A6BD2E7" w14:textId="77777777" w:rsidR="00502690" w:rsidRPr="00B26902" w:rsidRDefault="00502690" w:rsidP="00F762A8">
      <w:pPr>
        <w:pStyle w:val="Nadpisbezsl1-2"/>
      </w:pPr>
      <w:r>
        <w:t>Oprávněné osoby</w:t>
      </w:r>
    </w:p>
    <w:p w14:paraId="5FBE8198" w14:textId="77777777" w:rsidR="000C3875" w:rsidRDefault="000C3875" w:rsidP="000C3875">
      <w:pPr>
        <w:pStyle w:val="Nadpisbezsl1-2"/>
      </w:pPr>
      <w:r>
        <w:t>Za objednatele</w:t>
      </w:r>
    </w:p>
    <w:p w14:paraId="2A7E7E22" w14:textId="77777777" w:rsidR="000C3875" w:rsidRPr="00F95FBD" w:rsidRDefault="000C3875" w:rsidP="000C3875">
      <w:pPr>
        <w:pStyle w:val="Nadpistabulky"/>
        <w:rPr>
          <w:rFonts w:asciiTheme="minorHAnsi" w:hAnsiTheme="minorHAnsi"/>
          <w:sz w:val="18"/>
          <w:szCs w:val="18"/>
        </w:rPr>
      </w:pPr>
      <w:r w:rsidRPr="00165977">
        <w:rPr>
          <w:rFonts w:asciiTheme="minorHAnsi" w:hAnsiTheme="minorHAnsi"/>
          <w:sz w:val="18"/>
          <w:szCs w:val="18"/>
        </w:rPr>
        <w:t xml:space="preserve">Ve </w:t>
      </w:r>
      <w:r w:rsidRPr="00F95FBD">
        <w:rPr>
          <w:rFonts w:asciiTheme="minorHAnsi" w:hAnsiTheme="minorHAnsi"/>
          <w:sz w:val="18"/>
          <w:szCs w:val="18"/>
        </w:rPr>
        <w:t xml:space="preserve">věcech </w:t>
      </w:r>
      <w:r w:rsidRPr="00F95FBD">
        <w:rPr>
          <w:sz w:val="18"/>
          <w:szCs w:val="18"/>
        </w:rPr>
        <w:t>smluvních</w:t>
      </w:r>
      <w:r w:rsidRPr="00F95FBD">
        <w:rPr>
          <w:rFonts w:asciiTheme="minorHAnsi" w:hAnsiTheme="minorHAnsi"/>
          <w:sz w:val="18"/>
          <w:szCs w:val="18"/>
        </w:rPr>
        <w:t xml:space="preserve"> a obchodních</w:t>
      </w:r>
    </w:p>
    <w:tbl>
      <w:tblPr>
        <w:tblStyle w:val="TabulkaS-zhlav"/>
        <w:tblW w:w="8789" w:type="dxa"/>
        <w:tblLook w:val="04A0" w:firstRow="1" w:lastRow="0" w:firstColumn="1" w:lastColumn="0" w:noHBand="0" w:noVBand="1"/>
      </w:tblPr>
      <w:tblGrid>
        <w:gridCol w:w="3026"/>
        <w:gridCol w:w="5763"/>
      </w:tblGrid>
      <w:tr w:rsidR="000C3875" w:rsidRPr="000C3875" w14:paraId="1ACABA19" w14:textId="77777777" w:rsidTr="00DC37AD">
        <w:trPr>
          <w:cnfStyle w:val="100000000000" w:firstRow="1" w:lastRow="0" w:firstColumn="0" w:lastColumn="0" w:oddVBand="0" w:evenVBand="0" w:oddHBand="0" w:evenHBand="0" w:firstRowFirstColumn="0" w:firstRowLastColumn="0" w:lastRowFirstColumn="0" w:lastRowLastColumn="0"/>
          <w:trHeight w:val="170"/>
        </w:trPr>
        <w:tc>
          <w:tcPr>
            <w:tcW w:w="3056" w:type="dxa"/>
          </w:tcPr>
          <w:p w14:paraId="51B9B6FE" w14:textId="77777777" w:rsidR="000C3875" w:rsidRPr="000C3875" w:rsidRDefault="000C3875" w:rsidP="00DC37AD">
            <w:pPr>
              <w:pStyle w:val="Tabulka"/>
              <w:rPr>
                <w:rStyle w:val="Nadpisvtabulce"/>
                <w:b/>
                <w:szCs w:val="18"/>
              </w:rPr>
            </w:pPr>
            <w:r w:rsidRPr="000C3875">
              <w:rPr>
                <w:rStyle w:val="Nadpisvtabulce"/>
                <w:b/>
                <w:szCs w:val="18"/>
              </w:rPr>
              <w:t>Jméno a příjmení</w:t>
            </w:r>
          </w:p>
        </w:tc>
        <w:tc>
          <w:tcPr>
            <w:tcW w:w="5812" w:type="dxa"/>
          </w:tcPr>
          <w:p w14:paraId="5CAE038A" w14:textId="77777777" w:rsidR="000C3875" w:rsidRPr="000C3875" w:rsidRDefault="000C3875" w:rsidP="00DC37AD">
            <w:pPr>
              <w:pStyle w:val="Tabulka"/>
              <w:rPr>
                <w:sz w:val="18"/>
                <w:szCs w:val="18"/>
                <w:highlight w:val="green"/>
              </w:rPr>
            </w:pPr>
            <w:r w:rsidRPr="000C3875">
              <w:rPr>
                <w:sz w:val="18"/>
                <w:szCs w:val="18"/>
              </w:rPr>
              <w:t>Ing. Miroslav Bocák</w:t>
            </w:r>
            <w:r w:rsidRPr="000C3875">
              <w:rPr>
                <w:bCs/>
                <w:sz w:val="18"/>
                <w:szCs w:val="18"/>
              </w:rPr>
              <w:t>, ředitel Stavební správy východ</w:t>
            </w:r>
          </w:p>
        </w:tc>
      </w:tr>
      <w:tr w:rsidR="000C3875" w:rsidRPr="000C3875" w14:paraId="057947F2" w14:textId="77777777" w:rsidTr="00DC37AD">
        <w:trPr>
          <w:trHeight w:val="170"/>
        </w:trPr>
        <w:tc>
          <w:tcPr>
            <w:tcW w:w="3056" w:type="dxa"/>
          </w:tcPr>
          <w:p w14:paraId="6E52194F" w14:textId="77777777" w:rsidR="000C3875" w:rsidRPr="000C3875" w:rsidRDefault="000C3875" w:rsidP="00DC37AD">
            <w:pPr>
              <w:pStyle w:val="Tabulka"/>
              <w:rPr>
                <w:sz w:val="18"/>
                <w:szCs w:val="18"/>
              </w:rPr>
            </w:pPr>
            <w:r w:rsidRPr="000C3875">
              <w:rPr>
                <w:sz w:val="18"/>
                <w:szCs w:val="18"/>
              </w:rPr>
              <w:t>Adresa</w:t>
            </w:r>
          </w:p>
        </w:tc>
        <w:tc>
          <w:tcPr>
            <w:tcW w:w="5812" w:type="dxa"/>
          </w:tcPr>
          <w:p w14:paraId="5EA1EFCC" w14:textId="77777777" w:rsidR="000C3875" w:rsidRPr="000C3875" w:rsidRDefault="000C3875" w:rsidP="00DC37AD">
            <w:pPr>
              <w:pStyle w:val="Tabulka"/>
              <w:rPr>
                <w:sz w:val="18"/>
                <w:szCs w:val="18"/>
                <w:highlight w:val="green"/>
              </w:rPr>
            </w:pPr>
            <w:r w:rsidRPr="000C3875">
              <w:rPr>
                <w:sz w:val="18"/>
                <w:szCs w:val="18"/>
              </w:rPr>
              <w:t>Nerudova 773/1, 772 58 Olomouc</w:t>
            </w:r>
          </w:p>
        </w:tc>
      </w:tr>
      <w:tr w:rsidR="000C3875" w:rsidRPr="000C3875" w14:paraId="7CC7E6AD" w14:textId="77777777" w:rsidTr="00DC37AD">
        <w:trPr>
          <w:trHeight w:val="170"/>
        </w:trPr>
        <w:tc>
          <w:tcPr>
            <w:tcW w:w="3056" w:type="dxa"/>
          </w:tcPr>
          <w:p w14:paraId="18C9B26F" w14:textId="77777777" w:rsidR="000C3875" w:rsidRPr="000C3875" w:rsidRDefault="000C3875" w:rsidP="00DC37AD">
            <w:pPr>
              <w:pStyle w:val="Tabulka"/>
              <w:rPr>
                <w:sz w:val="18"/>
                <w:szCs w:val="18"/>
              </w:rPr>
            </w:pPr>
            <w:r w:rsidRPr="000C3875">
              <w:rPr>
                <w:sz w:val="18"/>
                <w:szCs w:val="18"/>
              </w:rPr>
              <w:t>E-mail</w:t>
            </w:r>
          </w:p>
        </w:tc>
        <w:tc>
          <w:tcPr>
            <w:tcW w:w="5812" w:type="dxa"/>
            <w:shd w:val="clear" w:color="auto" w:fill="auto"/>
          </w:tcPr>
          <w:p w14:paraId="0CCF038D" w14:textId="77777777" w:rsidR="000C3875" w:rsidRPr="000C3875" w:rsidRDefault="000C3875" w:rsidP="00DC37AD">
            <w:pPr>
              <w:pStyle w:val="Tabulka"/>
              <w:rPr>
                <w:sz w:val="18"/>
                <w:szCs w:val="18"/>
              </w:rPr>
            </w:pPr>
            <w:r w:rsidRPr="000C3875">
              <w:rPr>
                <w:sz w:val="18"/>
                <w:szCs w:val="18"/>
              </w:rPr>
              <w:t>Bocak@spravazeleznic.cz</w:t>
            </w:r>
          </w:p>
        </w:tc>
      </w:tr>
      <w:tr w:rsidR="000C3875" w:rsidRPr="000C3875" w14:paraId="41CB9062" w14:textId="77777777" w:rsidTr="00DC37AD">
        <w:trPr>
          <w:trHeight w:val="170"/>
        </w:trPr>
        <w:tc>
          <w:tcPr>
            <w:tcW w:w="3056" w:type="dxa"/>
          </w:tcPr>
          <w:p w14:paraId="1BE96C5E" w14:textId="77777777" w:rsidR="000C3875" w:rsidRPr="000C3875" w:rsidRDefault="000C3875" w:rsidP="00DC37AD">
            <w:pPr>
              <w:pStyle w:val="Tabulka"/>
              <w:rPr>
                <w:sz w:val="18"/>
                <w:szCs w:val="18"/>
              </w:rPr>
            </w:pPr>
            <w:r w:rsidRPr="000C3875">
              <w:rPr>
                <w:sz w:val="18"/>
                <w:szCs w:val="18"/>
              </w:rPr>
              <w:t>Telefon</w:t>
            </w:r>
          </w:p>
        </w:tc>
        <w:tc>
          <w:tcPr>
            <w:tcW w:w="5812" w:type="dxa"/>
          </w:tcPr>
          <w:p w14:paraId="64EF0CD1" w14:textId="77777777" w:rsidR="000C3875" w:rsidRPr="000C3875" w:rsidRDefault="000C3875" w:rsidP="00DC37AD">
            <w:pPr>
              <w:pStyle w:val="Tabulka"/>
              <w:rPr>
                <w:sz w:val="18"/>
                <w:szCs w:val="18"/>
                <w:highlight w:val="green"/>
              </w:rPr>
            </w:pPr>
            <w:r w:rsidRPr="000C3875">
              <w:rPr>
                <w:sz w:val="18"/>
                <w:szCs w:val="18"/>
              </w:rPr>
              <w:t>+420 606 780 184</w:t>
            </w:r>
          </w:p>
        </w:tc>
      </w:tr>
    </w:tbl>
    <w:p w14:paraId="396ECD01" w14:textId="77777777" w:rsidR="000C3875" w:rsidRPr="000C3875" w:rsidRDefault="000C3875" w:rsidP="000C3875">
      <w:pPr>
        <w:pStyle w:val="Nadpistabulky"/>
        <w:pBdr>
          <w:top w:val="none" w:sz="0" w:space="0" w:color="auto"/>
        </w:pBdr>
        <w:rPr>
          <w:rFonts w:asciiTheme="minorHAnsi" w:hAnsiTheme="minorHAnsi"/>
          <w:sz w:val="18"/>
          <w:szCs w:val="18"/>
        </w:rPr>
      </w:pPr>
    </w:p>
    <w:tbl>
      <w:tblPr>
        <w:tblStyle w:val="TabulkaS-zhlav"/>
        <w:tblW w:w="8789" w:type="dxa"/>
        <w:tblLook w:val="04A0" w:firstRow="1" w:lastRow="0" w:firstColumn="1" w:lastColumn="0" w:noHBand="0" w:noVBand="1"/>
      </w:tblPr>
      <w:tblGrid>
        <w:gridCol w:w="3026"/>
        <w:gridCol w:w="5763"/>
      </w:tblGrid>
      <w:tr w:rsidR="000C3875" w:rsidRPr="000C3875" w14:paraId="6FDEC125" w14:textId="77777777" w:rsidTr="00DC37AD">
        <w:trPr>
          <w:cnfStyle w:val="100000000000" w:firstRow="1" w:lastRow="0" w:firstColumn="0" w:lastColumn="0" w:oddVBand="0" w:evenVBand="0" w:oddHBand="0" w:evenHBand="0" w:firstRowFirstColumn="0" w:firstRowLastColumn="0" w:lastRowFirstColumn="0" w:lastRowLastColumn="0"/>
          <w:trHeight w:val="170"/>
        </w:trPr>
        <w:tc>
          <w:tcPr>
            <w:tcW w:w="3056" w:type="dxa"/>
          </w:tcPr>
          <w:p w14:paraId="6ABB6B30" w14:textId="77777777" w:rsidR="000C3875" w:rsidRPr="000C3875" w:rsidRDefault="000C3875" w:rsidP="00DC37AD">
            <w:pPr>
              <w:pStyle w:val="Tabulka"/>
              <w:rPr>
                <w:rStyle w:val="Nadpisvtabulce"/>
                <w:b/>
                <w:szCs w:val="18"/>
              </w:rPr>
            </w:pPr>
            <w:r w:rsidRPr="000C3875">
              <w:rPr>
                <w:rStyle w:val="Nadpisvtabulce"/>
                <w:b/>
                <w:szCs w:val="18"/>
              </w:rPr>
              <w:t>Jméno a příjmení</w:t>
            </w:r>
          </w:p>
        </w:tc>
        <w:tc>
          <w:tcPr>
            <w:tcW w:w="5812" w:type="dxa"/>
          </w:tcPr>
          <w:p w14:paraId="330C09BF" w14:textId="05FC7F4D" w:rsidR="000C3875" w:rsidRPr="000C3875" w:rsidRDefault="000C3875" w:rsidP="00DC37AD">
            <w:pPr>
              <w:pStyle w:val="Tabulka"/>
              <w:rPr>
                <w:sz w:val="18"/>
                <w:szCs w:val="18"/>
                <w:highlight w:val="green"/>
              </w:rPr>
            </w:pPr>
            <w:r w:rsidRPr="000C3875">
              <w:rPr>
                <w:sz w:val="18"/>
                <w:szCs w:val="18"/>
              </w:rPr>
              <w:t xml:space="preserve">Mgr. Jan </w:t>
            </w:r>
            <w:r>
              <w:rPr>
                <w:sz w:val="18"/>
                <w:szCs w:val="18"/>
              </w:rPr>
              <w:t>Hřídel</w:t>
            </w:r>
            <w:r w:rsidRPr="000C3875">
              <w:rPr>
                <w:sz w:val="18"/>
                <w:szCs w:val="18"/>
              </w:rPr>
              <w:t>, podnikový právník</w:t>
            </w:r>
          </w:p>
        </w:tc>
      </w:tr>
      <w:tr w:rsidR="000C3875" w:rsidRPr="000C3875" w14:paraId="0C955A84" w14:textId="77777777" w:rsidTr="00DC37AD">
        <w:trPr>
          <w:trHeight w:val="170"/>
        </w:trPr>
        <w:tc>
          <w:tcPr>
            <w:tcW w:w="3056" w:type="dxa"/>
          </w:tcPr>
          <w:p w14:paraId="4FA4A3B3" w14:textId="77777777" w:rsidR="000C3875" w:rsidRPr="000C3875" w:rsidRDefault="000C3875" w:rsidP="00DC37AD">
            <w:pPr>
              <w:pStyle w:val="Tabulka"/>
              <w:rPr>
                <w:sz w:val="18"/>
                <w:szCs w:val="18"/>
              </w:rPr>
            </w:pPr>
            <w:r w:rsidRPr="000C3875">
              <w:rPr>
                <w:sz w:val="18"/>
                <w:szCs w:val="18"/>
              </w:rPr>
              <w:t>Adresa</w:t>
            </w:r>
          </w:p>
        </w:tc>
        <w:tc>
          <w:tcPr>
            <w:tcW w:w="5812" w:type="dxa"/>
          </w:tcPr>
          <w:p w14:paraId="7A28DC38" w14:textId="77777777" w:rsidR="000C3875" w:rsidRPr="000C3875" w:rsidRDefault="000C3875" w:rsidP="00DC37AD">
            <w:pPr>
              <w:pStyle w:val="Tabulka"/>
              <w:rPr>
                <w:sz w:val="18"/>
                <w:szCs w:val="18"/>
                <w:highlight w:val="green"/>
              </w:rPr>
            </w:pPr>
            <w:r w:rsidRPr="000C3875">
              <w:rPr>
                <w:sz w:val="18"/>
                <w:szCs w:val="18"/>
              </w:rPr>
              <w:t>Nerudova 773/1, 772 58 Olomouc</w:t>
            </w:r>
          </w:p>
        </w:tc>
      </w:tr>
      <w:tr w:rsidR="000C3875" w:rsidRPr="000C3875" w14:paraId="660ED94D" w14:textId="77777777" w:rsidTr="00DC37AD">
        <w:trPr>
          <w:trHeight w:val="170"/>
        </w:trPr>
        <w:tc>
          <w:tcPr>
            <w:tcW w:w="3056" w:type="dxa"/>
          </w:tcPr>
          <w:p w14:paraId="58BE2B54" w14:textId="77777777" w:rsidR="000C3875" w:rsidRPr="000C3875" w:rsidRDefault="000C3875" w:rsidP="00DC37AD">
            <w:pPr>
              <w:pStyle w:val="Tabulka"/>
              <w:rPr>
                <w:sz w:val="18"/>
                <w:szCs w:val="18"/>
              </w:rPr>
            </w:pPr>
            <w:r w:rsidRPr="000C3875">
              <w:rPr>
                <w:sz w:val="18"/>
                <w:szCs w:val="18"/>
              </w:rPr>
              <w:t>E-mail</w:t>
            </w:r>
          </w:p>
        </w:tc>
        <w:tc>
          <w:tcPr>
            <w:tcW w:w="5812" w:type="dxa"/>
          </w:tcPr>
          <w:p w14:paraId="12912A42" w14:textId="581252F2" w:rsidR="000C3875" w:rsidRPr="000C3875" w:rsidRDefault="000C3875" w:rsidP="00DC37AD">
            <w:pPr>
              <w:pStyle w:val="Tabulka"/>
              <w:rPr>
                <w:sz w:val="18"/>
                <w:szCs w:val="18"/>
                <w:highlight w:val="green"/>
              </w:rPr>
            </w:pPr>
            <w:r>
              <w:rPr>
                <w:sz w:val="18"/>
                <w:szCs w:val="18"/>
              </w:rPr>
              <w:t>Hridel</w:t>
            </w:r>
            <w:r w:rsidRPr="000C3875">
              <w:rPr>
                <w:sz w:val="18"/>
                <w:szCs w:val="18"/>
              </w:rPr>
              <w:t>@spravazeleznic.cz</w:t>
            </w:r>
          </w:p>
        </w:tc>
      </w:tr>
      <w:tr w:rsidR="000C3875" w:rsidRPr="000C3875" w14:paraId="125D7A77" w14:textId="77777777" w:rsidTr="00DC37AD">
        <w:trPr>
          <w:trHeight w:val="170"/>
        </w:trPr>
        <w:tc>
          <w:tcPr>
            <w:tcW w:w="3056" w:type="dxa"/>
          </w:tcPr>
          <w:p w14:paraId="62B34912" w14:textId="77777777" w:rsidR="000C3875" w:rsidRPr="000C3875" w:rsidRDefault="000C3875" w:rsidP="00DC37AD">
            <w:pPr>
              <w:pStyle w:val="Tabulka"/>
              <w:rPr>
                <w:sz w:val="18"/>
                <w:szCs w:val="18"/>
              </w:rPr>
            </w:pPr>
            <w:r w:rsidRPr="000C3875">
              <w:rPr>
                <w:sz w:val="18"/>
                <w:szCs w:val="18"/>
              </w:rPr>
              <w:t>Telefon</w:t>
            </w:r>
          </w:p>
        </w:tc>
        <w:tc>
          <w:tcPr>
            <w:tcW w:w="5812" w:type="dxa"/>
          </w:tcPr>
          <w:p w14:paraId="1307192C" w14:textId="3DBD2E32" w:rsidR="000C3875" w:rsidRPr="000C3875" w:rsidRDefault="000C3875" w:rsidP="00DC37AD">
            <w:pPr>
              <w:pStyle w:val="Tabulka"/>
              <w:rPr>
                <w:sz w:val="18"/>
                <w:szCs w:val="18"/>
                <w:highlight w:val="green"/>
              </w:rPr>
            </w:pPr>
            <w:r w:rsidRPr="000C3875">
              <w:rPr>
                <w:sz w:val="18"/>
                <w:szCs w:val="18"/>
              </w:rPr>
              <w:t>+420 </w:t>
            </w:r>
            <w:r>
              <w:rPr>
                <w:sz w:val="18"/>
                <w:szCs w:val="18"/>
              </w:rPr>
              <w:t>724</w:t>
            </w:r>
            <w:r w:rsidRPr="000C3875">
              <w:rPr>
                <w:sz w:val="18"/>
                <w:szCs w:val="18"/>
              </w:rPr>
              <w:t> </w:t>
            </w:r>
            <w:r>
              <w:rPr>
                <w:sz w:val="18"/>
                <w:szCs w:val="18"/>
              </w:rPr>
              <w:t>932</w:t>
            </w:r>
            <w:r w:rsidRPr="000C3875">
              <w:rPr>
                <w:sz w:val="18"/>
                <w:szCs w:val="18"/>
              </w:rPr>
              <w:t xml:space="preserve"> </w:t>
            </w:r>
            <w:r>
              <w:rPr>
                <w:sz w:val="18"/>
                <w:szCs w:val="18"/>
              </w:rPr>
              <w:t>362</w:t>
            </w:r>
          </w:p>
        </w:tc>
      </w:tr>
    </w:tbl>
    <w:p w14:paraId="272FD3AA" w14:textId="77777777" w:rsidR="000C3875" w:rsidRPr="000C3875" w:rsidRDefault="000C3875" w:rsidP="000C3875">
      <w:pPr>
        <w:pStyle w:val="Textbezodsazen"/>
      </w:pPr>
    </w:p>
    <w:p w14:paraId="70D7EF94" w14:textId="77777777" w:rsidR="000C3875" w:rsidRPr="000C3875" w:rsidRDefault="000C3875" w:rsidP="000C3875">
      <w:pPr>
        <w:pStyle w:val="Nadpistabulky"/>
        <w:rPr>
          <w:rFonts w:asciiTheme="minorHAnsi" w:hAnsiTheme="minorHAnsi"/>
          <w:sz w:val="18"/>
          <w:szCs w:val="18"/>
        </w:rPr>
      </w:pPr>
      <w:r w:rsidRPr="000C3875">
        <w:rPr>
          <w:rFonts w:asciiTheme="minorHAnsi" w:hAnsiTheme="minorHAnsi"/>
          <w:sz w:val="18"/>
          <w:szCs w:val="18"/>
        </w:rPr>
        <w:t>Ve věcech technických</w:t>
      </w:r>
    </w:p>
    <w:tbl>
      <w:tblPr>
        <w:tblStyle w:val="TabulkaS-zhlav"/>
        <w:tblW w:w="8789" w:type="dxa"/>
        <w:tblLook w:val="04A0" w:firstRow="1" w:lastRow="0" w:firstColumn="1" w:lastColumn="0" w:noHBand="0" w:noVBand="1"/>
      </w:tblPr>
      <w:tblGrid>
        <w:gridCol w:w="3023"/>
        <w:gridCol w:w="5766"/>
      </w:tblGrid>
      <w:tr w:rsidR="000C3875" w:rsidRPr="000C3875" w14:paraId="19787AA8" w14:textId="77777777" w:rsidTr="00DC37AD">
        <w:trPr>
          <w:cnfStyle w:val="100000000000" w:firstRow="1" w:lastRow="0" w:firstColumn="0" w:lastColumn="0" w:oddVBand="0" w:evenVBand="0" w:oddHBand="0" w:evenHBand="0" w:firstRowFirstColumn="0" w:firstRowLastColumn="0" w:lastRowFirstColumn="0" w:lastRowLastColumn="0"/>
        </w:trPr>
        <w:tc>
          <w:tcPr>
            <w:tcW w:w="3056" w:type="dxa"/>
          </w:tcPr>
          <w:p w14:paraId="270F0444" w14:textId="77777777" w:rsidR="000C3875" w:rsidRPr="000C3875" w:rsidRDefault="000C3875" w:rsidP="00DC37AD">
            <w:pPr>
              <w:pStyle w:val="Tabulka"/>
              <w:rPr>
                <w:rStyle w:val="Nadpisvtabulce"/>
                <w:b/>
                <w:szCs w:val="18"/>
              </w:rPr>
            </w:pPr>
            <w:r w:rsidRPr="000C3875">
              <w:rPr>
                <w:rStyle w:val="Nadpisvtabulce"/>
                <w:b/>
                <w:szCs w:val="18"/>
              </w:rPr>
              <w:t>Jméno a příjmení</w:t>
            </w:r>
          </w:p>
        </w:tc>
        <w:tc>
          <w:tcPr>
            <w:tcW w:w="5812" w:type="dxa"/>
          </w:tcPr>
          <w:p w14:paraId="06237627" w14:textId="499D71CD" w:rsidR="000C3875" w:rsidRPr="000C3875" w:rsidRDefault="000C3875" w:rsidP="00DC37AD">
            <w:pPr>
              <w:pStyle w:val="Tabulka"/>
              <w:rPr>
                <w:bCs/>
                <w:sz w:val="18"/>
                <w:szCs w:val="18"/>
                <w:highlight w:val="green"/>
              </w:rPr>
            </w:pPr>
            <w:r w:rsidRPr="000C3875">
              <w:rPr>
                <w:bCs/>
                <w:sz w:val="18"/>
                <w:szCs w:val="18"/>
              </w:rPr>
              <w:t xml:space="preserve">Ing. </w:t>
            </w:r>
            <w:r>
              <w:rPr>
                <w:bCs/>
                <w:sz w:val="18"/>
                <w:szCs w:val="18"/>
              </w:rPr>
              <w:t>Martin Morávek</w:t>
            </w:r>
          </w:p>
        </w:tc>
      </w:tr>
      <w:tr w:rsidR="000C3875" w:rsidRPr="000C3875" w14:paraId="23BA51DA" w14:textId="77777777" w:rsidTr="00DC37AD">
        <w:tc>
          <w:tcPr>
            <w:tcW w:w="3056" w:type="dxa"/>
          </w:tcPr>
          <w:p w14:paraId="3E063342" w14:textId="77777777" w:rsidR="000C3875" w:rsidRPr="000C3875" w:rsidRDefault="000C3875" w:rsidP="00DC37AD">
            <w:pPr>
              <w:pStyle w:val="Tabulka"/>
              <w:rPr>
                <w:sz w:val="18"/>
                <w:szCs w:val="18"/>
              </w:rPr>
            </w:pPr>
            <w:r w:rsidRPr="000C3875">
              <w:rPr>
                <w:sz w:val="18"/>
                <w:szCs w:val="18"/>
              </w:rPr>
              <w:t>Adresa</w:t>
            </w:r>
          </w:p>
        </w:tc>
        <w:tc>
          <w:tcPr>
            <w:tcW w:w="5812" w:type="dxa"/>
          </w:tcPr>
          <w:p w14:paraId="0EE9359C" w14:textId="77777777" w:rsidR="000C3875" w:rsidRPr="000C3875" w:rsidRDefault="000C3875" w:rsidP="00DC37AD">
            <w:pPr>
              <w:pStyle w:val="Tabulka"/>
              <w:rPr>
                <w:sz w:val="18"/>
                <w:szCs w:val="18"/>
                <w:highlight w:val="green"/>
              </w:rPr>
            </w:pPr>
            <w:r w:rsidRPr="000C3875">
              <w:rPr>
                <w:sz w:val="18"/>
                <w:szCs w:val="18"/>
              </w:rPr>
              <w:t>Nerudova 773/1, 772 58 Olomouc</w:t>
            </w:r>
          </w:p>
        </w:tc>
      </w:tr>
      <w:tr w:rsidR="000C3875" w:rsidRPr="000C3875" w14:paraId="008ACC6D" w14:textId="77777777" w:rsidTr="00DC37AD">
        <w:tc>
          <w:tcPr>
            <w:tcW w:w="3056" w:type="dxa"/>
          </w:tcPr>
          <w:p w14:paraId="3DE2EA2B" w14:textId="77777777" w:rsidR="000C3875" w:rsidRPr="000C3875" w:rsidRDefault="000C3875" w:rsidP="00DC37AD">
            <w:pPr>
              <w:pStyle w:val="Tabulka"/>
              <w:rPr>
                <w:sz w:val="18"/>
                <w:szCs w:val="18"/>
              </w:rPr>
            </w:pPr>
            <w:r w:rsidRPr="000C3875">
              <w:rPr>
                <w:sz w:val="18"/>
                <w:szCs w:val="18"/>
              </w:rPr>
              <w:t>E-mail</w:t>
            </w:r>
          </w:p>
        </w:tc>
        <w:tc>
          <w:tcPr>
            <w:tcW w:w="5812" w:type="dxa"/>
          </w:tcPr>
          <w:p w14:paraId="453E4285" w14:textId="3A25DABE" w:rsidR="000C3875" w:rsidRPr="000C3875" w:rsidRDefault="000C3875" w:rsidP="00DC37AD">
            <w:pPr>
              <w:pStyle w:val="Tabulka"/>
              <w:rPr>
                <w:b/>
                <w:bCs/>
                <w:sz w:val="18"/>
                <w:szCs w:val="18"/>
                <w:highlight w:val="green"/>
              </w:rPr>
            </w:pPr>
            <w:r>
              <w:rPr>
                <w:sz w:val="18"/>
                <w:szCs w:val="18"/>
              </w:rPr>
              <w:t>MoravekMa</w:t>
            </w:r>
            <w:r w:rsidRPr="000C3875">
              <w:rPr>
                <w:sz w:val="18"/>
                <w:szCs w:val="18"/>
              </w:rPr>
              <w:t>@spravazeleznic.cz</w:t>
            </w:r>
          </w:p>
        </w:tc>
      </w:tr>
      <w:tr w:rsidR="000C3875" w:rsidRPr="000C3875" w14:paraId="6B613D9F" w14:textId="77777777" w:rsidTr="00DC37AD">
        <w:tc>
          <w:tcPr>
            <w:tcW w:w="3056" w:type="dxa"/>
          </w:tcPr>
          <w:p w14:paraId="67D1187C" w14:textId="77777777" w:rsidR="000C3875" w:rsidRPr="000C3875" w:rsidRDefault="000C3875" w:rsidP="00DC37AD">
            <w:pPr>
              <w:pStyle w:val="Tabulka"/>
              <w:rPr>
                <w:sz w:val="18"/>
                <w:szCs w:val="18"/>
              </w:rPr>
            </w:pPr>
            <w:r w:rsidRPr="000C3875">
              <w:rPr>
                <w:sz w:val="18"/>
                <w:szCs w:val="18"/>
              </w:rPr>
              <w:t>Telefon</w:t>
            </w:r>
          </w:p>
        </w:tc>
        <w:tc>
          <w:tcPr>
            <w:tcW w:w="5812" w:type="dxa"/>
          </w:tcPr>
          <w:p w14:paraId="5BA5314D" w14:textId="1B93E214" w:rsidR="000C3875" w:rsidRPr="000C3875" w:rsidRDefault="000C3875" w:rsidP="00DC37AD">
            <w:pPr>
              <w:pStyle w:val="Tabulka"/>
              <w:rPr>
                <w:sz w:val="18"/>
                <w:szCs w:val="18"/>
                <w:highlight w:val="green"/>
              </w:rPr>
            </w:pPr>
            <w:r w:rsidRPr="000C3875">
              <w:rPr>
                <w:sz w:val="18"/>
                <w:szCs w:val="18"/>
              </w:rPr>
              <w:t>+420 72</w:t>
            </w:r>
            <w:r>
              <w:rPr>
                <w:sz w:val="18"/>
                <w:szCs w:val="18"/>
              </w:rPr>
              <w:t>0</w:t>
            </w:r>
            <w:r w:rsidRPr="000C3875">
              <w:rPr>
                <w:sz w:val="18"/>
                <w:szCs w:val="18"/>
              </w:rPr>
              <w:t> </w:t>
            </w:r>
            <w:r>
              <w:rPr>
                <w:sz w:val="18"/>
                <w:szCs w:val="18"/>
              </w:rPr>
              <w:t>965</w:t>
            </w:r>
            <w:r w:rsidRPr="000C3875">
              <w:rPr>
                <w:sz w:val="18"/>
                <w:szCs w:val="18"/>
              </w:rPr>
              <w:t xml:space="preserve"> </w:t>
            </w:r>
            <w:r>
              <w:rPr>
                <w:sz w:val="18"/>
                <w:szCs w:val="18"/>
              </w:rPr>
              <w:t>395</w:t>
            </w:r>
          </w:p>
        </w:tc>
      </w:tr>
    </w:tbl>
    <w:p w14:paraId="18F27A99" w14:textId="77777777" w:rsidR="002038D5" w:rsidRDefault="002038D5" w:rsidP="002038D5">
      <w:pPr>
        <w:pStyle w:val="Textbezodsazen"/>
      </w:pPr>
    </w:p>
    <w:p w14:paraId="3A613580" w14:textId="051C47B8" w:rsidR="00667830" w:rsidRPr="00F95FBD" w:rsidRDefault="002C33DE" w:rsidP="00667830">
      <w:pPr>
        <w:pStyle w:val="Nadpistabulky"/>
        <w:rPr>
          <w:rFonts w:asciiTheme="minorHAnsi" w:hAnsiTheme="minorHAnsi"/>
          <w:sz w:val="18"/>
          <w:szCs w:val="18"/>
        </w:rPr>
      </w:pPr>
      <w:r>
        <w:rPr>
          <w:rFonts w:asciiTheme="minorHAnsi" w:hAnsiTheme="minorHAnsi"/>
          <w:sz w:val="18"/>
          <w:szCs w:val="18"/>
        </w:rPr>
        <w:t>TDS (</w:t>
      </w:r>
      <w:r w:rsidR="00667830">
        <w:rPr>
          <w:rFonts w:asciiTheme="minorHAnsi" w:hAnsiTheme="minorHAnsi"/>
          <w:sz w:val="18"/>
          <w:szCs w:val="18"/>
        </w:rPr>
        <w:t>Správce stavby</w:t>
      </w:r>
      <w:r>
        <w:rPr>
          <w:rFonts w:asciiTheme="minorHAnsi" w:hAnsiTheme="minorHAnsi"/>
          <w:sz w:val="18"/>
          <w:szCs w:val="18"/>
        </w:rPr>
        <w:t>)</w:t>
      </w:r>
    </w:p>
    <w:tbl>
      <w:tblPr>
        <w:tblStyle w:val="Mkatabulky"/>
        <w:tblW w:w="8868" w:type="dxa"/>
        <w:tblLook w:val="04A0" w:firstRow="1" w:lastRow="0" w:firstColumn="1" w:lastColumn="0" w:noHBand="0" w:noVBand="1"/>
      </w:tblPr>
      <w:tblGrid>
        <w:gridCol w:w="3056"/>
        <w:gridCol w:w="5812"/>
      </w:tblGrid>
      <w:tr w:rsidR="00667830" w:rsidRPr="00F95FBD" w14:paraId="5F437108" w14:textId="77777777" w:rsidTr="00DC37A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3E4E34E2" w14:textId="77777777" w:rsidR="00667830" w:rsidRPr="00F95FBD" w:rsidRDefault="00667830" w:rsidP="00DC37AD">
            <w:pPr>
              <w:pStyle w:val="Tabulka"/>
              <w:rPr>
                <w:rStyle w:val="Nadpisvtabulce"/>
                <w:b w:val="0"/>
              </w:rPr>
            </w:pPr>
            <w:r w:rsidRPr="00F95FBD">
              <w:rPr>
                <w:rStyle w:val="Nadpisvtabulce"/>
                <w:b w:val="0"/>
              </w:rPr>
              <w:t>Jméno a příjmení</w:t>
            </w:r>
          </w:p>
        </w:tc>
        <w:tc>
          <w:tcPr>
            <w:tcW w:w="5812" w:type="dxa"/>
          </w:tcPr>
          <w:p w14:paraId="594FA395" w14:textId="3A10CA95" w:rsidR="00667830" w:rsidRPr="008D7DBF" w:rsidRDefault="00667830" w:rsidP="00DC37AD">
            <w:pPr>
              <w:pStyle w:val="Tabulka"/>
              <w:cnfStyle w:val="100000000000" w:firstRow="1" w:lastRow="0" w:firstColumn="0" w:lastColumn="0" w:oddVBand="0" w:evenVBand="0" w:oddHBand="0" w:evenHBand="0" w:firstRowFirstColumn="0" w:firstRowLastColumn="0" w:lastRowFirstColumn="0" w:lastRowLastColumn="0"/>
              <w:rPr>
                <w:b/>
                <w:bCs/>
                <w:sz w:val="18"/>
                <w:highlight w:val="green"/>
              </w:rPr>
            </w:pPr>
            <w:r w:rsidRPr="00667830">
              <w:rPr>
                <w:b/>
                <w:bCs/>
                <w:sz w:val="18"/>
              </w:rPr>
              <w:t xml:space="preserve">Ing. Karel </w:t>
            </w:r>
            <w:proofErr w:type="spellStart"/>
            <w:r w:rsidRPr="00667830">
              <w:rPr>
                <w:b/>
                <w:bCs/>
                <w:sz w:val="18"/>
              </w:rPr>
              <w:t>Veškrňa</w:t>
            </w:r>
            <w:proofErr w:type="spellEnd"/>
          </w:p>
        </w:tc>
      </w:tr>
      <w:tr w:rsidR="000C3875" w:rsidRPr="00F95FBD" w14:paraId="44C66517" w14:textId="77777777" w:rsidTr="00DC37AD">
        <w:tc>
          <w:tcPr>
            <w:cnfStyle w:val="001000000000" w:firstRow="0" w:lastRow="0" w:firstColumn="1" w:lastColumn="0" w:oddVBand="0" w:evenVBand="0" w:oddHBand="0" w:evenHBand="0" w:firstRowFirstColumn="0" w:firstRowLastColumn="0" w:lastRowFirstColumn="0" w:lastRowLastColumn="0"/>
            <w:tcW w:w="3056" w:type="dxa"/>
          </w:tcPr>
          <w:p w14:paraId="39541AF2" w14:textId="77777777" w:rsidR="000C3875" w:rsidRPr="00F95FBD" w:rsidRDefault="000C3875" w:rsidP="000C3875">
            <w:pPr>
              <w:pStyle w:val="Tabulka"/>
              <w:rPr>
                <w:sz w:val="18"/>
              </w:rPr>
            </w:pPr>
            <w:r w:rsidRPr="00F95FBD">
              <w:rPr>
                <w:sz w:val="18"/>
              </w:rPr>
              <w:t>Adresa</w:t>
            </w:r>
          </w:p>
        </w:tc>
        <w:tc>
          <w:tcPr>
            <w:tcW w:w="5812" w:type="dxa"/>
          </w:tcPr>
          <w:p w14:paraId="6A9A83FD" w14:textId="07659976" w:rsidR="000C3875" w:rsidRPr="00EC707C" w:rsidRDefault="000C3875" w:rsidP="000C3875">
            <w:pPr>
              <w:pStyle w:val="Tabulka"/>
              <w:cnfStyle w:val="000000000000" w:firstRow="0" w:lastRow="0" w:firstColumn="0" w:lastColumn="0" w:oddVBand="0" w:evenVBand="0" w:oddHBand="0" w:evenHBand="0" w:firstRowFirstColumn="0" w:firstRowLastColumn="0" w:lastRowFirstColumn="0" w:lastRowLastColumn="0"/>
              <w:rPr>
                <w:sz w:val="18"/>
                <w:highlight w:val="green"/>
              </w:rPr>
            </w:pPr>
            <w:r w:rsidRPr="000C3875">
              <w:rPr>
                <w:sz w:val="18"/>
              </w:rPr>
              <w:t>Nerudova 773/1, 772 58 Olomouc</w:t>
            </w:r>
          </w:p>
        </w:tc>
      </w:tr>
      <w:tr w:rsidR="000C3875" w:rsidRPr="00F95FBD" w14:paraId="38563D55" w14:textId="77777777" w:rsidTr="00DC37AD">
        <w:tc>
          <w:tcPr>
            <w:cnfStyle w:val="001000000000" w:firstRow="0" w:lastRow="0" w:firstColumn="1" w:lastColumn="0" w:oddVBand="0" w:evenVBand="0" w:oddHBand="0" w:evenHBand="0" w:firstRowFirstColumn="0" w:firstRowLastColumn="0" w:lastRowFirstColumn="0" w:lastRowLastColumn="0"/>
            <w:tcW w:w="3056" w:type="dxa"/>
          </w:tcPr>
          <w:p w14:paraId="0A20F794" w14:textId="77777777" w:rsidR="000C3875" w:rsidRPr="00F95FBD" w:rsidRDefault="000C3875" w:rsidP="000C3875">
            <w:pPr>
              <w:pStyle w:val="Tabulka"/>
              <w:rPr>
                <w:sz w:val="18"/>
              </w:rPr>
            </w:pPr>
            <w:r w:rsidRPr="00F95FBD">
              <w:rPr>
                <w:sz w:val="18"/>
              </w:rPr>
              <w:t>E-mail</w:t>
            </w:r>
          </w:p>
        </w:tc>
        <w:tc>
          <w:tcPr>
            <w:tcW w:w="5812" w:type="dxa"/>
          </w:tcPr>
          <w:p w14:paraId="2DC6A289" w14:textId="2B11D243" w:rsidR="000C3875" w:rsidRPr="00EC707C" w:rsidRDefault="000C3875" w:rsidP="000C3875">
            <w:pPr>
              <w:pStyle w:val="Tabulka"/>
              <w:cnfStyle w:val="000000000000" w:firstRow="0" w:lastRow="0" w:firstColumn="0" w:lastColumn="0" w:oddVBand="0" w:evenVBand="0" w:oddHBand="0" w:evenHBand="0" w:firstRowFirstColumn="0" w:firstRowLastColumn="0" w:lastRowFirstColumn="0" w:lastRowLastColumn="0"/>
              <w:rPr>
                <w:sz w:val="18"/>
                <w:highlight w:val="green"/>
              </w:rPr>
            </w:pPr>
            <w:r>
              <w:rPr>
                <w:sz w:val="18"/>
              </w:rPr>
              <w:t>Veskrna</w:t>
            </w:r>
            <w:r w:rsidRPr="000C3875">
              <w:rPr>
                <w:sz w:val="18"/>
              </w:rPr>
              <w:t>@spravazeleznic.cz</w:t>
            </w:r>
          </w:p>
        </w:tc>
      </w:tr>
      <w:tr w:rsidR="000C3875" w:rsidRPr="00F95FBD" w14:paraId="0BDD7A50" w14:textId="77777777" w:rsidTr="00DC37AD">
        <w:tc>
          <w:tcPr>
            <w:cnfStyle w:val="001000000000" w:firstRow="0" w:lastRow="0" w:firstColumn="1" w:lastColumn="0" w:oddVBand="0" w:evenVBand="0" w:oddHBand="0" w:evenHBand="0" w:firstRowFirstColumn="0" w:firstRowLastColumn="0" w:lastRowFirstColumn="0" w:lastRowLastColumn="0"/>
            <w:tcW w:w="3056" w:type="dxa"/>
          </w:tcPr>
          <w:p w14:paraId="5F7BBE5E" w14:textId="77777777" w:rsidR="000C3875" w:rsidRPr="00F95FBD" w:rsidRDefault="000C3875" w:rsidP="000C3875">
            <w:pPr>
              <w:pStyle w:val="Tabulka"/>
              <w:rPr>
                <w:sz w:val="18"/>
              </w:rPr>
            </w:pPr>
            <w:r w:rsidRPr="00F95FBD">
              <w:rPr>
                <w:sz w:val="18"/>
              </w:rPr>
              <w:t>Telefon</w:t>
            </w:r>
          </w:p>
        </w:tc>
        <w:tc>
          <w:tcPr>
            <w:tcW w:w="5812" w:type="dxa"/>
          </w:tcPr>
          <w:p w14:paraId="294309D8" w14:textId="079E6760" w:rsidR="000C3875" w:rsidRPr="00EC707C" w:rsidRDefault="000C3875" w:rsidP="000C3875">
            <w:pPr>
              <w:pStyle w:val="Tabulka"/>
              <w:cnfStyle w:val="000000000000" w:firstRow="0" w:lastRow="0" w:firstColumn="0" w:lastColumn="0" w:oddVBand="0" w:evenVBand="0" w:oddHBand="0" w:evenHBand="0" w:firstRowFirstColumn="0" w:firstRowLastColumn="0" w:lastRowFirstColumn="0" w:lastRowLastColumn="0"/>
              <w:rPr>
                <w:sz w:val="18"/>
                <w:highlight w:val="green"/>
              </w:rPr>
            </w:pPr>
            <w:r w:rsidRPr="000C3875">
              <w:rPr>
                <w:sz w:val="18"/>
              </w:rPr>
              <w:t>+420 72</w:t>
            </w:r>
            <w:r>
              <w:rPr>
                <w:sz w:val="18"/>
              </w:rPr>
              <w:t>4</w:t>
            </w:r>
            <w:r w:rsidRPr="000C3875">
              <w:rPr>
                <w:sz w:val="18"/>
              </w:rPr>
              <w:t> </w:t>
            </w:r>
            <w:r>
              <w:rPr>
                <w:sz w:val="18"/>
              </w:rPr>
              <w:t>932</w:t>
            </w:r>
            <w:r w:rsidRPr="000C3875">
              <w:rPr>
                <w:sz w:val="18"/>
              </w:rPr>
              <w:t xml:space="preserve"> </w:t>
            </w:r>
            <w:r>
              <w:rPr>
                <w:sz w:val="18"/>
              </w:rPr>
              <w:t>291</w:t>
            </w:r>
          </w:p>
        </w:tc>
      </w:tr>
    </w:tbl>
    <w:p w14:paraId="62BF9F5E" w14:textId="77777777" w:rsidR="002038D5" w:rsidRDefault="002038D5" w:rsidP="002038D5">
      <w:pPr>
        <w:pStyle w:val="Textbezodsazen"/>
      </w:pPr>
    </w:p>
    <w:p w14:paraId="376F517D" w14:textId="77777777" w:rsidR="006A67D6" w:rsidRDefault="006A67D6" w:rsidP="002038D5">
      <w:pPr>
        <w:pStyle w:val="Textbezodsazen"/>
      </w:pPr>
    </w:p>
    <w:p w14:paraId="061391B8" w14:textId="77777777" w:rsidR="00BF5518" w:rsidRDefault="00BF5518" w:rsidP="002038D5">
      <w:pPr>
        <w:pStyle w:val="Textbezodsazen"/>
      </w:pPr>
    </w:p>
    <w:p w14:paraId="7E77A00C" w14:textId="77777777" w:rsidR="00BF5518" w:rsidRDefault="00BF5518" w:rsidP="002038D5">
      <w:pPr>
        <w:pStyle w:val="Textbezodsazen"/>
      </w:pPr>
    </w:p>
    <w:p w14:paraId="4495F151" w14:textId="77777777" w:rsidR="00EC707C" w:rsidRDefault="00EC707C" w:rsidP="00EC707C">
      <w:pPr>
        <w:pStyle w:val="Nadpisbezsl1-2"/>
        <w:tabs>
          <w:tab w:val="left" w:pos="2292"/>
        </w:tabs>
      </w:pPr>
      <w:r>
        <w:t>Za Zhotovitele</w:t>
      </w:r>
      <w:r>
        <w:tab/>
      </w:r>
    </w:p>
    <w:p w14:paraId="02DC15D7" w14:textId="77777777" w:rsidR="002038D5" w:rsidRPr="00F95FBD" w:rsidRDefault="00EC707C" w:rsidP="002038D5">
      <w:pPr>
        <w:pStyle w:val="Nadpistabulky"/>
        <w:rPr>
          <w:rFonts w:asciiTheme="minorHAnsi" w:hAnsiTheme="minorHAnsi"/>
          <w:sz w:val="18"/>
          <w:szCs w:val="18"/>
        </w:rPr>
      </w:pPr>
      <w:r>
        <w:rPr>
          <w:rFonts w:asciiTheme="minorHAnsi" w:hAnsiTheme="minorHAnsi"/>
          <w:sz w:val="18"/>
          <w:szCs w:val="18"/>
        </w:rPr>
        <w:t>V</w:t>
      </w:r>
      <w:r w:rsidRPr="00EC707C">
        <w:rPr>
          <w:rFonts w:asciiTheme="minorHAnsi" w:hAnsiTheme="minorHAnsi"/>
          <w:sz w:val="18"/>
          <w:szCs w:val="18"/>
        </w:rPr>
        <w:t>e věcech smluvních a obchodních</w:t>
      </w:r>
    </w:p>
    <w:tbl>
      <w:tblPr>
        <w:tblStyle w:val="Mkatabulky"/>
        <w:tblW w:w="8868" w:type="dxa"/>
        <w:tblLook w:val="04A0" w:firstRow="1" w:lastRow="0" w:firstColumn="1" w:lastColumn="0" w:noHBand="0" w:noVBand="1"/>
      </w:tblPr>
      <w:tblGrid>
        <w:gridCol w:w="3056"/>
        <w:gridCol w:w="5812"/>
      </w:tblGrid>
      <w:tr w:rsidR="002038D5" w:rsidRPr="00F95FBD" w14:paraId="631C1066" w14:textId="77777777" w:rsidTr="001659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503E7906" w14:textId="77777777" w:rsidR="002038D5" w:rsidRPr="00F95FBD" w:rsidRDefault="002038D5" w:rsidP="002038D5">
            <w:pPr>
              <w:pStyle w:val="Tabulka"/>
              <w:rPr>
                <w:rStyle w:val="Nadpisvtabulce"/>
              </w:rPr>
            </w:pPr>
            <w:r w:rsidRPr="00F95FBD">
              <w:rPr>
                <w:rStyle w:val="Nadpisvtabulce"/>
              </w:rPr>
              <w:t>Jméno a příjmení</w:t>
            </w:r>
          </w:p>
        </w:tc>
        <w:tc>
          <w:tcPr>
            <w:tcW w:w="5812" w:type="dxa"/>
          </w:tcPr>
          <w:p w14:paraId="07B5C390" w14:textId="77777777" w:rsidR="002038D5" w:rsidRPr="00F95FBD" w:rsidRDefault="002038D5" w:rsidP="002038D5">
            <w:pPr>
              <w:pStyle w:val="Tabulka"/>
              <w:cnfStyle w:val="100000000000" w:firstRow="1" w:lastRow="0" w:firstColumn="0" w:lastColumn="0" w:oddVBand="0" w:evenVBand="0" w:oddHBand="0" w:evenHBand="0" w:firstRowFirstColumn="0" w:firstRowLastColumn="0" w:lastRowFirstColumn="0" w:lastRowLastColumn="0"/>
              <w:rPr>
                <w:sz w:val="18"/>
              </w:rPr>
            </w:pPr>
            <w:r w:rsidRPr="00F95FBD">
              <w:rPr>
                <w:sz w:val="18"/>
                <w:highlight w:val="yellow"/>
              </w:rPr>
              <w:t>[VLOŽÍ ZHTOVITEL]</w:t>
            </w:r>
          </w:p>
        </w:tc>
      </w:tr>
      <w:tr w:rsidR="002038D5" w:rsidRPr="00F95FBD" w14:paraId="1D097E9E"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46AE15E3" w14:textId="77777777" w:rsidR="002038D5" w:rsidRPr="00F95FBD" w:rsidRDefault="002038D5" w:rsidP="002038D5">
            <w:pPr>
              <w:pStyle w:val="Tabulka"/>
              <w:rPr>
                <w:sz w:val="18"/>
              </w:rPr>
            </w:pPr>
            <w:r w:rsidRPr="00F95FBD">
              <w:rPr>
                <w:sz w:val="18"/>
              </w:rPr>
              <w:t>Adresa</w:t>
            </w:r>
          </w:p>
        </w:tc>
        <w:tc>
          <w:tcPr>
            <w:tcW w:w="5812" w:type="dxa"/>
          </w:tcPr>
          <w:p w14:paraId="1F8A7078" w14:textId="77777777" w:rsidR="002038D5" w:rsidRPr="00F95FBD" w:rsidRDefault="002038D5" w:rsidP="002038D5">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59F80C51"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104B30C5" w14:textId="77777777" w:rsidR="002038D5" w:rsidRPr="00F95FBD" w:rsidRDefault="002038D5" w:rsidP="002038D5">
            <w:pPr>
              <w:pStyle w:val="Tabulka"/>
              <w:rPr>
                <w:sz w:val="18"/>
              </w:rPr>
            </w:pPr>
            <w:r w:rsidRPr="00F95FBD">
              <w:rPr>
                <w:sz w:val="18"/>
              </w:rPr>
              <w:t>E-mail</w:t>
            </w:r>
          </w:p>
        </w:tc>
        <w:tc>
          <w:tcPr>
            <w:tcW w:w="5812" w:type="dxa"/>
          </w:tcPr>
          <w:p w14:paraId="2F9A9FFA" w14:textId="77777777" w:rsidR="002038D5" w:rsidRPr="00F95FBD" w:rsidRDefault="002038D5" w:rsidP="002038D5">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4475F208"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1BFD58BE" w14:textId="77777777" w:rsidR="002038D5" w:rsidRPr="00F95FBD" w:rsidRDefault="002038D5" w:rsidP="002038D5">
            <w:pPr>
              <w:pStyle w:val="Tabulka"/>
              <w:rPr>
                <w:sz w:val="18"/>
              </w:rPr>
            </w:pPr>
            <w:r w:rsidRPr="00F95FBD">
              <w:rPr>
                <w:sz w:val="18"/>
              </w:rPr>
              <w:t>Telefon</w:t>
            </w:r>
          </w:p>
        </w:tc>
        <w:tc>
          <w:tcPr>
            <w:tcW w:w="5812" w:type="dxa"/>
          </w:tcPr>
          <w:p w14:paraId="61423847" w14:textId="77777777" w:rsidR="002038D5" w:rsidRPr="00F95FBD" w:rsidRDefault="002038D5" w:rsidP="002038D5">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bl>
    <w:p w14:paraId="7BD2E881" w14:textId="77777777" w:rsidR="002038D5" w:rsidRPr="00F95FBD" w:rsidRDefault="002038D5" w:rsidP="002038D5">
      <w:pPr>
        <w:pStyle w:val="Textbezodsazen"/>
      </w:pPr>
    </w:p>
    <w:p w14:paraId="652EA7A1" w14:textId="77777777" w:rsidR="002038D5" w:rsidRPr="00F95FBD" w:rsidRDefault="00EC707C" w:rsidP="00F762A8">
      <w:pPr>
        <w:pStyle w:val="Nadpistabulky"/>
        <w:rPr>
          <w:sz w:val="18"/>
          <w:szCs w:val="18"/>
        </w:rPr>
      </w:pPr>
      <w:r>
        <w:rPr>
          <w:rFonts w:ascii="Verdana" w:hAnsi="Verdana"/>
          <w:sz w:val="18"/>
          <w:szCs w:val="18"/>
        </w:rPr>
        <w:lastRenderedPageBreak/>
        <w:t>V</w:t>
      </w:r>
      <w:r w:rsidRPr="001C7F39">
        <w:rPr>
          <w:rFonts w:ascii="Verdana" w:hAnsi="Verdana"/>
          <w:sz w:val="18"/>
          <w:szCs w:val="18"/>
        </w:rPr>
        <w:t>e věcech technických</w:t>
      </w:r>
    </w:p>
    <w:tbl>
      <w:tblPr>
        <w:tblStyle w:val="Mkatabulky"/>
        <w:tblW w:w="8868" w:type="dxa"/>
        <w:tblLook w:val="04A0" w:firstRow="1" w:lastRow="0" w:firstColumn="1" w:lastColumn="0" w:noHBand="0" w:noVBand="1"/>
      </w:tblPr>
      <w:tblGrid>
        <w:gridCol w:w="3056"/>
        <w:gridCol w:w="5812"/>
      </w:tblGrid>
      <w:tr w:rsidR="002038D5" w:rsidRPr="00F95FBD" w14:paraId="4CD6C186" w14:textId="77777777" w:rsidTr="001659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49E1B49D" w14:textId="77777777" w:rsidR="002038D5" w:rsidRPr="00F95FBD" w:rsidRDefault="002038D5" w:rsidP="00F762A8">
            <w:pPr>
              <w:pStyle w:val="Tabulka"/>
              <w:keepNext/>
              <w:rPr>
                <w:rStyle w:val="Nadpisvtabulce"/>
              </w:rPr>
            </w:pPr>
            <w:r w:rsidRPr="00F95FBD">
              <w:rPr>
                <w:rStyle w:val="Nadpisvtabulce"/>
              </w:rPr>
              <w:t>Jméno a příjmení</w:t>
            </w:r>
          </w:p>
        </w:tc>
        <w:tc>
          <w:tcPr>
            <w:tcW w:w="5812" w:type="dxa"/>
          </w:tcPr>
          <w:p w14:paraId="72DABECD" w14:textId="77777777" w:rsidR="002038D5" w:rsidRPr="00F95FBD" w:rsidRDefault="002038D5" w:rsidP="00F762A8">
            <w:pPr>
              <w:pStyle w:val="Tabulka"/>
              <w:keepNext/>
              <w:cnfStyle w:val="100000000000" w:firstRow="1" w:lastRow="0" w:firstColumn="0" w:lastColumn="0" w:oddVBand="0" w:evenVBand="0" w:oddHBand="0" w:evenHBand="0" w:firstRowFirstColumn="0" w:firstRowLastColumn="0" w:lastRowFirstColumn="0" w:lastRowLastColumn="0"/>
              <w:rPr>
                <w:b/>
                <w:sz w:val="18"/>
              </w:rPr>
            </w:pPr>
            <w:r w:rsidRPr="00F95FBD">
              <w:rPr>
                <w:b/>
                <w:sz w:val="18"/>
                <w:highlight w:val="yellow"/>
              </w:rPr>
              <w:t>[VLOŽÍ ZHTOVITEL]</w:t>
            </w:r>
          </w:p>
        </w:tc>
      </w:tr>
      <w:tr w:rsidR="002038D5" w:rsidRPr="00F95FBD" w14:paraId="4B876E93"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65CAFFAE" w14:textId="77777777" w:rsidR="002038D5" w:rsidRPr="00F95FBD" w:rsidRDefault="002038D5" w:rsidP="00F762A8">
            <w:pPr>
              <w:pStyle w:val="Tabulka"/>
              <w:keepNext/>
              <w:rPr>
                <w:sz w:val="18"/>
              </w:rPr>
            </w:pPr>
            <w:r w:rsidRPr="00F95FBD">
              <w:rPr>
                <w:sz w:val="18"/>
              </w:rPr>
              <w:t>Adresa</w:t>
            </w:r>
          </w:p>
        </w:tc>
        <w:tc>
          <w:tcPr>
            <w:tcW w:w="5812" w:type="dxa"/>
          </w:tcPr>
          <w:p w14:paraId="37BF936C" w14:textId="77777777" w:rsidR="002038D5" w:rsidRPr="00F95FBD" w:rsidRDefault="002038D5" w:rsidP="00F762A8">
            <w:pPr>
              <w:pStyle w:val="Tabulka"/>
              <w:keepNext/>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2113FFEB"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25A9DD2A" w14:textId="77777777" w:rsidR="002038D5" w:rsidRPr="00F95FBD" w:rsidRDefault="002038D5" w:rsidP="00F762A8">
            <w:pPr>
              <w:pStyle w:val="Tabulka"/>
              <w:keepNext/>
              <w:rPr>
                <w:sz w:val="18"/>
              </w:rPr>
            </w:pPr>
            <w:r w:rsidRPr="00F95FBD">
              <w:rPr>
                <w:sz w:val="18"/>
              </w:rPr>
              <w:t>E-mail</w:t>
            </w:r>
          </w:p>
        </w:tc>
        <w:tc>
          <w:tcPr>
            <w:tcW w:w="5812" w:type="dxa"/>
          </w:tcPr>
          <w:p w14:paraId="00964CFC" w14:textId="77777777" w:rsidR="002038D5" w:rsidRPr="00F95FBD" w:rsidRDefault="002038D5" w:rsidP="00F762A8">
            <w:pPr>
              <w:pStyle w:val="Tabulka"/>
              <w:keepNext/>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5915A329"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174D9FD5" w14:textId="77777777" w:rsidR="002038D5" w:rsidRPr="00F95FBD" w:rsidRDefault="002038D5" w:rsidP="00165977">
            <w:pPr>
              <w:pStyle w:val="Tabulka"/>
              <w:rPr>
                <w:sz w:val="18"/>
              </w:rPr>
            </w:pPr>
            <w:r w:rsidRPr="00F95FBD">
              <w:rPr>
                <w:sz w:val="18"/>
              </w:rPr>
              <w:t>Telefon</w:t>
            </w:r>
          </w:p>
        </w:tc>
        <w:tc>
          <w:tcPr>
            <w:tcW w:w="5812" w:type="dxa"/>
          </w:tcPr>
          <w:p w14:paraId="17F97BF8" w14:textId="77777777" w:rsidR="002038D5" w:rsidRPr="00F95FBD" w:rsidRDefault="002038D5" w:rsidP="00165977">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bl>
    <w:p w14:paraId="2E2137B8" w14:textId="77777777" w:rsidR="002038D5" w:rsidRDefault="002038D5" w:rsidP="00165977">
      <w:pPr>
        <w:pStyle w:val="Tabulka"/>
      </w:pPr>
    </w:p>
    <w:p w14:paraId="40200FA7" w14:textId="0554696C" w:rsidR="002038D5" w:rsidRPr="000D1210" w:rsidRDefault="00EC707C" w:rsidP="00165977">
      <w:pPr>
        <w:pStyle w:val="Nadpistabulky"/>
        <w:rPr>
          <w:sz w:val="18"/>
          <w:szCs w:val="18"/>
        </w:rPr>
      </w:pPr>
      <w:r w:rsidRPr="000D1210">
        <w:rPr>
          <w:sz w:val="18"/>
          <w:szCs w:val="18"/>
        </w:rPr>
        <w:t xml:space="preserve">Vedoucí </w:t>
      </w:r>
      <w:r w:rsidR="00995890" w:rsidRPr="000D1210">
        <w:rPr>
          <w:sz w:val="18"/>
          <w:szCs w:val="18"/>
        </w:rPr>
        <w:t>archeologického výzkumu</w:t>
      </w:r>
    </w:p>
    <w:tbl>
      <w:tblPr>
        <w:tblStyle w:val="Mkatabulky"/>
        <w:tblW w:w="8868" w:type="dxa"/>
        <w:tblLook w:val="04A0" w:firstRow="1" w:lastRow="0" w:firstColumn="1" w:lastColumn="0" w:noHBand="0" w:noVBand="1"/>
      </w:tblPr>
      <w:tblGrid>
        <w:gridCol w:w="3056"/>
        <w:gridCol w:w="5812"/>
      </w:tblGrid>
      <w:tr w:rsidR="002038D5" w:rsidRPr="00047B05" w14:paraId="329E4564" w14:textId="77777777" w:rsidTr="001659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290540B4" w14:textId="77777777" w:rsidR="002038D5" w:rsidRPr="000D1210" w:rsidRDefault="002038D5" w:rsidP="00165977">
            <w:pPr>
              <w:pStyle w:val="Tabulka"/>
              <w:rPr>
                <w:rStyle w:val="Nadpisvtabulce"/>
              </w:rPr>
            </w:pPr>
            <w:r w:rsidRPr="000D1210">
              <w:rPr>
                <w:rStyle w:val="Nadpisvtabulce"/>
              </w:rPr>
              <w:t>Jméno a příjmení</w:t>
            </w:r>
          </w:p>
        </w:tc>
        <w:tc>
          <w:tcPr>
            <w:tcW w:w="5812" w:type="dxa"/>
          </w:tcPr>
          <w:p w14:paraId="498FF45C" w14:textId="77777777" w:rsidR="002038D5" w:rsidRPr="00047B05" w:rsidRDefault="002038D5" w:rsidP="00165977">
            <w:pPr>
              <w:pStyle w:val="Tabulka"/>
              <w:cnfStyle w:val="100000000000" w:firstRow="1" w:lastRow="0" w:firstColumn="0" w:lastColumn="0" w:oddVBand="0" w:evenVBand="0" w:oddHBand="0" w:evenHBand="0" w:firstRowFirstColumn="0" w:firstRowLastColumn="0" w:lastRowFirstColumn="0" w:lastRowLastColumn="0"/>
              <w:rPr>
                <w:b/>
                <w:sz w:val="18"/>
                <w:highlight w:val="yellow"/>
              </w:rPr>
            </w:pPr>
            <w:r w:rsidRPr="00047B05">
              <w:rPr>
                <w:b/>
                <w:sz w:val="18"/>
                <w:highlight w:val="yellow"/>
              </w:rPr>
              <w:t>[VLOŽÍ ZHTOVITEL]</w:t>
            </w:r>
          </w:p>
        </w:tc>
      </w:tr>
      <w:tr w:rsidR="002038D5" w:rsidRPr="00047B05" w14:paraId="08B622D8"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7CD8CA3E" w14:textId="77777777" w:rsidR="002038D5" w:rsidRPr="000D1210" w:rsidRDefault="002038D5" w:rsidP="00165977">
            <w:pPr>
              <w:pStyle w:val="Tabulka"/>
              <w:rPr>
                <w:sz w:val="18"/>
              </w:rPr>
            </w:pPr>
            <w:r w:rsidRPr="000D1210">
              <w:rPr>
                <w:sz w:val="18"/>
              </w:rPr>
              <w:t>Adresa</w:t>
            </w:r>
          </w:p>
        </w:tc>
        <w:tc>
          <w:tcPr>
            <w:tcW w:w="5812" w:type="dxa"/>
          </w:tcPr>
          <w:p w14:paraId="23D3A037" w14:textId="77777777" w:rsidR="002038D5" w:rsidRPr="00047B05" w:rsidRDefault="002038D5" w:rsidP="00165977">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r w:rsidR="002038D5" w:rsidRPr="00047B05" w14:paraId="1BF6A9EE"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4E63692C" w14:textId="77777777" w:rsidR="002038D5" w:rsidRPr="000D1210" w:rsidRDefault="002038D5" w:rsidP="00165977">
            <w:pPr>
              <w:pStyle w:val="Tabulka"/>
              <w:rPr>
                <w:sz w:val="18"/>
              </w:rPr>
            </w:pPr>
            <w:r w:rsidRPr="000D1210">
              <w:rPr>
                <w:sz w:val="18"/>
              </w:rPr>
              <w:t>E-mail</w:t>
            </w:r>
          </w:p>
        </w:tc>
        <w:tc>
          <w:tcPr>
            <w:tcW w:w="5812" w:type="dxa"/>
          </w:tcPr>
          <w:p w14:paraId="56C6995F" w14:textId="77777777" w:rsidR="002038D5" w:rsidRPr="00047B05" w:rsidRDefault="002038D5" w:rsidP="00165977">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r w:rsidR="002038D5" w:rsidRPr="00047B05" w14:paraId="4C60F081"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60E1CFD3" w14:textId="77777777" w:rsidR="002038D5" w:rsidRPr="000D1210" w:rsidRDefault="002038D5" w:rsidP="00165977">
            <w:pPr>
              <w:pStyle w:val="Tabulka"/>
              <w:rPr>
                <w:sz w:val="18"/>
              </w:rPr>
            </w:pPr>
            <w:r w:rsidRPr="000D1210">
              <w:rPr>
                <w:sz w:val="18"/>
              </w:rPr>
              <w:t>Telefon</w:t>
            </w:r>
          </w:p>
        </w:tc>
        <w:tc>
          <w:tcPr>
            <w:tcW w:w="5812" w:type="dxa"/>
          </w:tcPr>
          <w:p w14:paraId="51EEAC9D" w14:textId="77777777" w:rsidR="002038D5" w:rsidRPr="00047B05" w:rsidRDefault="002038D5" w:rsidP="00165977">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bl>
    <w:p w14:paraId="3DF76D2A" w14:textId="77777777" w:rsidR="00B06D17" w:rsidRDefault="00B06D17" w:rsidP="004436EE">
      <w:pPr>
        <w:pStyle w:val="Textbezodsazen"/>
      </w:pPr>
    </w:p>
    <w:p w14:paraId="5823B81A" w14:textId="77777777" w:rsidR="004436EE" w:rsidRDefault="004436EE" w:rsidP="004436EE">
      <w:pPr>
        <w:pStyle w:val="Textbezodsazen"/>
      </w:pPr>
      <w:r>
        <w:t>Osoby oprávněné jednat ve věcech smluvních a obchodních jsou oprávněny v rámci této Smlouvy vést s druhou stranou jednání obchodního a smluvního charakteru.</w:t>
      </w:r>
    </w:p>
    <w:p w14:paraId="6D5AA119" w14:textId="77777777" w:rsidR="004436EE" w:rsidRDefault="004436EE" w:rsidP="004436EE">
      <w:pPr>
        <w:pStyle w:val="Textbezodsazen"/>
      </w:pPr>
    </w:p>
    <w:p w14:paraId="48E32C40" w14:textId="77777777" w:rsidR="00EC707C" w:rsidRDefault="004436EE" w:rsidP="004436EE">
      <w:pPr>
        <w:pStyle w:val="Textbezodsazen"/>
      </w:pPr>
      <w:r>
        <w:t xml:space="preserve">Osoby oprávněné jednat ve věcech technických jsou oprávněny v rámci této </w:t>
      </w:r>
      <w:r w:rsidR="00506DE0">
        <w:t>Smlouvy vést s </w:t>
      </w:r>
      <w:r>
        <w:t>druhou stranou jednání technického charakteru. Dále jso</w:t>
      </w:r>
      <w:r w:rsidR="00506DE0">
        <w:t>u oprávněny provádět činnosti a </w:t>
      </w:r>
      <w:r>
        <w:t>úkony, o nichž to stanoví tato Smlouva.</w:t>
      </w:r>
    </w:p>
    <w:p w14:paraId="4E2569F1" w14:textId="77777777" w:rsidR="00EC707C" w:rsidRDefault="00EC707C" w:rsidP="004436EE">
      <w:pPr>
        <w:pStyle w:val="Textbezodsazen"/>
      </w:pPr>
    </w:p>
    <w:p w14:paraId="0C5E2276" w14:textId="77777777" w:rsidR="00EC707C" w:rsidRDefault="00EC707C" w:rsidP="004436EE">
      <w:pPr>
        <w:pStyle w:val="Textbezodsazen"/>
      </w:pPr>
    </w:p>
    <w:p w14:paraId="125CCF87" w14:textId="77777777" w:rsidR="00EC707C" w:rsidRDefault="00EC707C" w:rsidP="004436EE">
      <w:pPr>
        <w:pStyle w:val="Textbezodsazen"/>
      </w:pPr>
    </w:p>
    <w:p w14:paraId="0D922C89" w14:textId="77777777" w:rsidR="00F95FBD" w:rsidRDefault="00F95FBD" w:rsidP="00165977">
      <w:pPr>
        <w:pStyle w:val="Tabulka"/>
      </w:pPr>
    </w:p>
    <w:p w14:paraId="3BC349FA" w14:textId="77777777" w:rsidR="00F95FBD" w:rsidRDefault="00F95FBD" w:rsidP="00165977">
      <w:pPr>
        <w:pStyle w:val="Tabulka"/>
        <w:sectPr w:rsidR="00F95FBD" w:rsidSect="004D09FB">
          <w:headerReference w:type="default" r:id="rId26"/>
          <w:footerReference w:type="default" r:id="rId27"/>
          <w:pgSz w:w="11906" w:h="16838" w:code="9"/>
          <w:pgMar w:top="1049" w:right="1134" w:bottom="1474" w:left="1418" w:header="595" w:footer="624" w:gutter="652"/>
          <w:pgNumType w:start="1"/>
          <w:cols w:space="708"/>
          <w:docGrid w:linePitch="360"/>
        </w:sectPr>
      </w:pPr>
    </w:p>
    <w:p w14:paraId="4DF9DD3A" w14:textId="77777777" w:rsidR="004436EE" w:rsidRDefault="004436EE" w:rsidP="004436EE">
      <w:pPr>
        <w:pStyle w:val="Nadpisbezsl1-1"/>
      </w:pPr>
      <w:r w:rsidRPr="004436EE">
        <w:lastRenderedPageBreak/>
        <w:t>Příloha</w:t>
      </w:r>
      <w:r>
        <w:t xml:space="preserve"> č. 7</w:t>
      </w:r>
    </w:p>
    <w:p w14:paraId="05A8D902" w14:textId="77777777" w:rsidR="004436EE" w:rsidRDefault="004436EE" w:rsidP="004436EE">
      <w:pPr>
        <w:pStyle w:val="Nadpisbezsl1-2"/>
      </w:pPr>
      <w:r>
        <w:t>Seznam požadovaných pojištění</w:t>
      </w:r>
    </w:p>
    <w:p w14:paraId="3999DA86" w14:textId="77777777" w:rsidR="004436EE" w:rsidRPr="004436EE" w:rsidRDefault="004436EE" w:rsidP="004436EE">
      <w:pPr>
        <w:pStyle w:val="Textbezodsazen"/>
        <w:rPr>
          <w:rStyle w:val="Tun"/>
        </w:rPr>
      </w:pPr>
      <w:r w:rsidRPr="004436EE">
        <w:rPr>
          <w:rStyle w:val="Tun"/>
        </w:rPr>
        <w:t>Objednatel vyžaduje, aby Zhotovitel v souladu se Smlouvou prokázal následující pojištění:</w:t>
      </w:r>
    </w:p>
    <w:p w14:paraId="5E611461" w14:textId="77777777" w:rsidR="004436EE" w:rsidRDefault="004436EE" w:rsidP="004436EE">
      <w:pPr>
        <w:pStyle w:val="Textbezodsazen"/>
      </w:pPr>
    </w:p>
    <w:tbl>
      <w:tblPr>
        <w:tblStyle w:val="Mkatabulky"/>
        <w:tblW w:w="0" w:type="auto"/>
        <w:tblLook w:val="04A0" w:firstRow="1" w:lastRow="0" w:firstColumn="1" w:lastColumn="0" w:noHBand="0" w:noVBand="1"/>
      </w:tblPr>
      <w:tblGrid>
        <w:gridCol w:w="4540"/>
        <w:gridCol w:w="4162"/>
      </w:tblGrid>
      <w:tr w:rsidR="004436EE" w:rsidRPr="004436EE" w14:paraId="02CF055B" w14:textId="77777777" w:rsidTr="004436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15" w:type="dxa"/>
          </w:tcPr>
          <w:p w14:paraId="4D57B4F0" w14:textId="77777777" w:rsidR="004436EE" w:rsidRPr="004436EE" w:rsidRDefault="004436EE" w:rsidP="00964369">
            <w:pPr>
              <w:pStyle w:val="Textbezodsazen"/>
              <w:rPr>
                <w:rStyle w:val="Tun"/>
                <w:sz w:val="18"/>
              </w:rPr>
            </w:pPr>
            <w:r w:rsidRPr="004436EE">
              <w:rPr>
                <w:rStyle w:val="Tun"/>
                <w:sz w:val="18"/>
              </w:rPr>
              <w:t>DRUH POJIŠTĚNÍ</w:t>
            </w:r>
          </w:p>
        </w:tc>
        <w:tc>
          <w:tcPr>
            <w:tcW w:w="4227" w:type="dxa"/>
          </w:tcPr>
          <w:p w14:paraId="38C54403" w14:textId="77777777" w:rsidR="004436EE" w:rsidRPr="004436EE" w:rsidRDefault="004436EE" w:rsidP="00964369">
            <w:pPr>
              <w:pStyle w:val="Textbezodsazen"/>
              <w:cnfStyle w:val="100000000000" w:firstRow="1" w:lastRow="0" w:firstColumn="0" w:lastColumn="0" w:oddVBand="0" w:evenVBand="0" w:oddHBand="0" w:evenHBand="0" w:firstRowFirstColumn="0" w:firstRowLastColumn="0" w:lastRowFirstColumn="0" w:lastRowLastColumn="0"/>
              <w:rPr>
                <w:rStyle w:val="Tun"/>
                <w:sz w:val="18"/>
              </w:rPr>
            </w:pPr>
            <w:r w:rsidRPr="004436EE">
              <w:rPr>
                <w:rStyle w:val="Tun"/>
                <w:sz w:val="18"/>
              </w:rPr>
              <w:t>MINIMÁLNÍ VÝŠE POJISTNÉHO PLNĚNÍ</w:t>
            </w:r>
          </w:p>
        </w:tc>
      </w:tr>
      <w:tr w:rsidR="004436EE" w:rsidRPr="004436EE" w14:paraId="4BB2C337" w14:textId="77777777" w:rsidTr="004436EE">
        <w:tc>
          <w:tcPr>
            <w:cnfStyle w:val="001000000000" w:firstRow="0" w:lastRow="0" w:firstColumn="1" w:lastColumn="0" w:oddVBand="0" w:evenVBand="0" w:oddHBand="0" w:evenHBand="0" w:firstRowFirstColumn="0" w:firstRowLastColumn="0" w:lastRowFirstColumn="0" w:lastRowLastColumn="0"/>
            <w:tcW w:w="4615" w:type="dxa"/>
          </w:tcPr>
          <w:p w14:paraId="5B0D1480" w14:textId="77777777" w:rsidR="004436EE" w:rsidRPr="004436EE" w:rsidRDefault="004436EE" w:rsidP="00964369">
            <w:pPr>
              <w:pStyle w:val="Textbezodsazen"/>
              <w:rPr>
                <w:sz w:val="18"/>
              </w:rPr>
            </w:pPr>
            <w:r w:rsidRPr="004436EE">
              <w:rPr>
                <w:sz w:val="18"/>
              </w:rPr>
              <w:t>Pojištění odpovědnosti za škodu způsobenou Zhotovitelem při výkonu podnikatelské činnosti třetím osobám</w:t>
            </w:r>
          </w:p>
        </w:tc>
        <w:tc>
          <w:tcPr>
            <w:tcW w:w="4227" w:type="dxa"/>
          </w:tcPr>
          <w:p w14:paraId="1FD8654B" w14:textId="5143F3C3" w:rsidR="004436EE" w:rsidRPr="00251A5A" w:rsidRDefault="00A006F7" w:rsidP="000C44B4">
            <w:pPr>
              <w:pStyle w:val="Textbezodsazen"/>
              <w:cnfStyle w:val="000000000000" w:firstRow="0" w:lastRow="0" w:firstColumn="0" w:lastColumn="0" w:oddVBand="0" w:evenVBand="0" w:oddHBand="0" w:evenHBand="0" w:firstRowFirstColumn="0" w:firstRowLastColumn="0" w:lastRowFirstColumn="0" w:lastRowLastColumn="0"/>
              <w:rPr>
                <w:sz w:val="18"/>
              </w:rPr>
            </w:pPr>
            <w:r>
              <w:rPr>
                <w:sz w:val="18"/>
              </w:rPr>
              <w:t>5</w:t>
            </w:r>
            <w:r w:rsidR="00995890">
              <w:rPr>
                <w:sz w:val="18"/>
              </w:rPr>
              <w:t>.000.000 Kč</w:t>
            </w:r>
          </w:p>
        </w:tc>
      </w:tr>
    </w:tbl>
    <w:p w14:paraId="18BDF6DA" w14:textId="77777777" w:rsidR="004436EE" w:rsidRDefault="004436EE" w:rsidP="004436EE">
      <w:pPr>
        <w:pStyle w:val="Textbezodsazen"/>
      </w:pPr>
    </w:p>
    <w:p w14:paraId="4AB3D3C0" w14:textId="77777777" w:rsidR="004436EE" w:rsidRPr="004436EE" w:rsidRDefault="004436EE" w:rsidP="00F762A8">
      <w:pPr>
        <w:pStyle w:val="Nadpisbezsl1-1"/>
        <w:rPr>
          <w:b w:val="0"/>
        </w:rPr>
        <w:sectPr w:rsidR="004436EE" w:rsidRPr="004436EE" w:rsidSect="00A21A01">
          <w:headerReference w:type="default" r:id="rId28"/>
          <w:footerReference w:type="default" r:id="rId29"/>
          <w:pgSz w:w="11906" w:h="16838" w:code="9"/>
          <w:pgMar w:top="1049" w:right="1134" w:bottom="1474" w:left="1418" w:header="595" w:footer="624" w:gutter="652"/>
          <w:pgNumType w:start="1"/>
          <w:cols w:space="708"/>
          <w:docGrid w:linePitch="360"/>
        </w:sectPr>
      </w:pPr>
    </w:p>
    <w:p w14:paraId="6FCF3C52" w14:textId="77777777" w:rsidR="00F95FBD" w:rsidRDefault="004436EE" w:rsidP="00F762A8">
      <w:pPr>
        <w:pStyle w:val="Nadpisbezsl1-1"/>
      </w:pPr>
      <w:r>
        <w:lastRenderedPageBreak/>
        <w:t>Příloha č. 8</w:t>
      </w:r>
    </w:p>
    <w:p w14:paraId="7C4A123E" w14:textId="77777777" w:rsidR="00F95FBD" w:rsidRDefault="00F95FBD" w:rsidP="00F762A8">
      <w:pPr>
        <w:pStyle w:val="Nadpisbezsl1-2"/>
      </w:pPr>
      <w:r>
        <w:t>Seznam poddodavatelů</w:t>
      </w:r>
    </w:p>
    <w:p w14:paraId="40AAC97D" w14:textId="77777777" w:rsidR="00F95FBD" w:rsidRDefault="00F95FBD" w:rsidP="00F95FBD">
      <w:pPr>
        <w:pStyle w:val="Tabulka"/>
      </w:pPr>
    </w:p>
    <w:tbl>
      <w:tblPr>
        <w:tblStyle w:val="Mkatabulky"/>
        <w:tblW w:w="8860" w:type="dxa"/>
        <w:tblLook w:val="04A0" w:firstRow="1" w:lastRow="0" w:firstColumn="1" w:lastColumn="0" w:noHBand="0" w:noVBand="1"/>
      </w:tblPr>
      <w:tblGrid>
        <w:gridCol w:w="2774"/>
        <w:gridCol w:w="3129"/>
        <w:gridCol w:w="2957"/>
      </w:tblGrid>
      <w:tr w:rsidR="00F95FBD" w:rsidRPr="00F95FBD" w14:paraId="1E7F040A" w14:textId="77777777" w:rsidTr="00F95FB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4" w:type="dxa"/>
          </w:tcPr>
          <w:p w14:paraId="730088B7" w14:textId="77777777" w:rsidR="00F95FBD" w:rsidRPr="00F95FBD" w:rsidRDefault="00F95FBD" w:rsidP="00F762A8">
            <w:pPr>
              <w:pStyle w:val="Tabulka"/>
              <w:jc w:val="left"/>
              <w:rPr>
                <w:rStyle w:val="Nadpisvtabulce"/>
              </w:rPr>
            </w:pPr>
            <w:r w:rsidRPr="00F95FBD">
              <w:rPr>
                <w:rStyle w:val="Nadpisvtabulce"/>
              </w:rPr>
              <w:t>Identifikace poddodavatele</w:t>
            </w:r>
          </w:p>
          <w:p w14:paraId="7689B92E" w14:textId="77777777" w:rsidR="00F95FBD" w:rsidRPr="00F95FBD" w:rsidRDefault="00F95FBD" w:rsidP="00F762A8">
            <w:pPr>
              <w:pStyle w:val="Tabulka"/>
              <w:jc w:val="left"/>
              <w:rPr>
                <w:rStyle w:val="Nadpisvtabulce"/>
              </w:rPr>
            </w:pPr>
            <w:r w:rsidRPr="00F95FBD">
              <w:rPr>
                <w:rStyle w:val="Nadpisvtabulce"/>
              </w:rPr>
              <w:t>(obchodní firma, sídlo a IČO)</w:t>
            </w:r>
          </w:p>
        </w:tc>
        <w:tc>
          <w:tcPr>
            <w:tcW w:w="3129" w:type="dxa"/>
          </w:tcPr>
          <w:p w14:paraId="1C921EB6" w14:textId="77777777" w:rsidR="00F762A8" w:rsidRPr="00F762A8" w:rsidRDefault="00F762A8" w:rsidP="00F762A8">
            <w:pPr>
              <w:pStyle w:val="Tabulka"/>
              <w:jc w:val="center"/>
              <w:cnfStyle w:val="100000000000" w:firstRow="1" w:lastRow="0" w:firstColumn="0" w:lastColumn="0" w:oddVBand="0" w:evenVBand="0" w:oddHBand="0" w:evenHBand="0" w:firstRowFirstColumn="0" w:firstRowLastColumn="0" w:lastRowFirstColumn="0" w:lastRowLastColumn="0"/>
              <w:rPr>
                <w:b/>
                <w:sz w:val="18"/>
              </w:rPr>
            </w:pPr>
            <w:r w:rsidRPr="00F762A8">
              <w:rPr>
                <w:b/>
                <w:sz w:val="18"/>
              </w:rPr>
              <w:t>Věcný rozsah poddodávky</w:t>
            </w:r>
          </w:p>
          <w:p w14:paraId="2CB0EF7B" w14:textId="13981453" w:rsidR="00F95FBD" w:rsidRPr="00F95FBD" w:rsidRDefault="00F762A8" w:rsidP="00F762A8">
            <w:pPr>
              <w:pStyle w:val="Tabulka"/>
              <w:jc w:val="center"/>
              <w:cnfStyle w:val="100000000000" w:firstRow="1" w:lastRow="0" w:firstColumn="0" w:lastColumn="0" w:oddVBand="0" w:evenVBand="0" w:oddHBand="0" w:evenHBand="0" w:firstRowFirstColumn="0" w:firstRowLastColumn="0" w:lastRowFirstColumn="0" w:lastRowLastColumn="0"/>
              <w:rPr>
                <w:b/>
                <w:sz w:val="18"/>
              </w:rPr>
            </w:pPr>
            <w:r w:rsidRPr="00F762A8">
              <w:rPr>
                <w:b/>
                <w:sz w:val="18"/>
              </w:rPr>
              <w:t>(označení dle čísel a názvů jednotlivých PS a SO</w:t>
            </w:r>
            <w:r w:rsidR="0019221B" w:rsidRPr="00816CF5">
              <w:rPr>
                <w:b/>
                <w:sz w:val="18"/>
              </w:rPr>
              <w:t xml:space="preserve">, </w:t>
            </w:r>
            <w:r w:rsidR="0019221B" w:rsidRPr="0019221B">
              <w:rPr>
                <w:b/>
                <w:sz w:val="18"/>
              </w:rPr>
              <w:t>případně jiným vhodným způsobem, nelze-li označit dle SO a PS</w:t>
            </w:r>
            <w:r w:rsidRPr="00F762A8">
              <w:rPr>
                <w:b/>
                <w:sz w:val="18"/>
              </w:rPr>
              <w:t>)</w:t>
            </w:r>
          </w:p>
        </w:tc>
        <w:tc>
          <w:tcPr>
            <w:tcW w:w="2957" w:type="dxa"/>
          </w:tcPr>
          <w:p w14:paraId="1AE0007A" w14:textId="77777777" w:rsidR="00F95FBD" w:rsidRPr="00F95FBD" w:rsidRDefault="00F762A8" w:rsidP="00F762A8">
            <w:pPr>
              <w:pStyle w:val="Tabulka"/>
              <w:jc w:val="center"/>
              <w:cnfStyle w:val="100000000000" w:firstRow="1" w:lastRow="0" w:firstColumn="0" w:lastColumn="0" w:oddVBand="0" w:evenVBand="0" w:oddHBand="0" w:evenHBand="0" w:firstRowFirstColumn="0" w:firstRowLastColumn="0" w:lastRowFirstColumn="0" w:lastRowLastColumn="0"/>
              <w:rPr>
                <w:b/>
                <w:highlight w:val="yellow"/>
              </w:rPr>
            </w:pPr>
            <w:r w:rsidRPr="00F762A8">
              <w:rPr>
                <w:b/>
                <w:sz w:val="18"/>
              </w:rPr>
              <w:t>Hodnota poddodávky v % ze Smluvní ceny díla</w:t>
            </w:r>
          </w:p>
        </w:tc>
      </w:tr>
      <w:tr w:rsidR="00F95FBD" w:rsidRPr="00F95FBD" w14:paraId="75EB7ED5" w14:textId="77777777" w:rsidTr="00F95FBD">
        <w:tc>
          <w:tcPr>
            <w:cnfStyle w:val="001000000000" w:firstRow="0" w:lastRow="0" w:firstColumn="1" w:lastColumn="0" w:oddVBand="0" w:evenVBand="0" w:oddHBand="0" w:evenHBand="0" w:firstRowFirstColumn="0" w:firstRowLastColumn="0" w:lastRowFirstColumn="0" w:lastRowLastColumn="0"/>
            <w:tcW w:w="2774" w:type="dxa"/>
          </w:tcPr>
          <w:p w14:paraId="09CAC48F" w14:textId="77777777" w:rsidR="00F95FBD" w:rsidRPr="00F95FBD" w:rsidRDefault="00F95FBD" w:rsidP="003F5723">
            <w:pPr>
              <w:pStyle w:val="Tabulka"/>
              <w:rPr>
                <w:sz w:val="18"/>
              </w:rPr>
            </w:pPr>
            <w:r w:rsidRPr="00F95FBD">
              <w:rPr>
                <w:sz w:val="18"/>
                <w:highlight w:val="yellow"/>
              </w:rPr>
              <w:t>[VLOŽÍ ZHOTOVITEL]</w:t>
            </w:r>
          </w:p>
        </w:tc>
        <w:tc>
          <w:tcPr>
            <w:tcW w:w="3129" w:type="dxa"/>
          </w:tcPr>
          <w:p w14:paraId="42E35C05"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74DFCE4"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F95FBD" w:rsidRPr="00F95FBD" w14:paraId="7631FD7B" w14:textId="77777777" w:rsidTr="00F95FBD">
        <w:tc>
          <w:tcPr>
            <w:cnfStyle w:val="001000000000" w:firstRow="0" w:lastRow="0" w:firstColumn="1" w:lastColumn="0" w:oddVBand="0" w:evenVBand="0" w:oddHBand="0" w:evenHBand="0" w:firstRowFirstColumn="0" w:firstRowLastColumn="0" w:lastRowFirstColumn="0" w:lastRowLastColumn="0"/>
            <w:tcW w:w="2774" w:type="dxa"/>
          </w:tcPr>
          <w:p w14:paraId="666DA092" w14:textId="77777777" w:rsidR="00F95FBD" w:rsidRPr="00F95FBD" w:rsidRDefault="00F95FBD" w:rsidP="003F5723">
            <w:pPr>
              <w:pStyle w:val="Tabulka"/>
              <w:rPr>
                <w:sz w:val="18"/>
              </w:rPr>
            </w:pPr>
            <w:r w:rsidRPr="00F95FBD">
              <w:rPr>
                <w:sz w:val="18"/>
                <w:highlight w:val="yellow"/>
              </w:rPr>
              <w:t>[VLOŽÍ ZHOTOVITEL]</w:t>
            </w:r>
          </w:p>
        </w:tc>
        <w:tc>
          <w:tcPr>
            <w:tcW w:w="3129" w:type="dxa"/>
          </w:tcPr>
          <w:p w14:paraId="16B5F029"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5CCB16AE"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335943F5"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76D64394"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14EB7430"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7D50CD0"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5DF2BBC4"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0290D0EB"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08AB82B8"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36C27AEE"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3373B4F1"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441A2B6A"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3B0059D9"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1783B998"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7CB520B7"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78F14848"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5B6EDDFA"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4746A858"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68FFF603"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4BB50A23"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7B52ABB7"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D9284DE"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50340188"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3E8DC83A"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60472B91"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55F32FE"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4436EE" w14:paraId="54E195F4" w14:textId="77777777" w:rsidTr="00964369">
        <w:tc>
          <w:tcPr>
            <w:cnfStyle w:val="001000000000" w:firstRow="0" w:lastRow="0" w:firstColumn="1" w:lastColumn="0" w:oddVBand="0" w:evenVBand="0" w:oddHBand="0" w:evenHBand="0" w:firstRowFirstColumn="0" w:firstRowLastColumn="0" w:lastRowFirstColumn="0" w:lastRowLastColumn="0"/>
            <w:tcW w:w="5903" w:type="dxa"/>
            <w:gridSpan w:val="2"/>
          </w:tcPr>
          <w:p w14:paraId="762B8E47" w14:textId="77777777" w:rsidR="004436EE" w:rsidRPr="004436EE" w:rsidRDefault="004436EE" w:rsidP="004436EE">
            <w:pPr>
              <w:pStyle w:val="Tabulka"/>
              <w:jc w:val="right"/>
              <w:rPr>
                <w:rStyle w:val="Tun"/>
                <w:sz w:val="18"/>
              </w:rPr>
            </w:pPr>
            <w:r w:rsidRPr="004436EE">
              <w:rPr>
                <w:rStyle w:val="Tun"/>
                <w:sz w:val="18"/>
              </w:rPr>
              <w:t>CELKEM %</w:t>
            </w:r>
          </w:p>
        </w:tc>
        <w:tc>
          <w:tcPr>
            <w:tcW w:w="2957" w:type="dxa"/>
          </w:tcPr>
          <w:p w14:paraId="7FFE2BC1" w14:textId="77777777" w:rsidR="004436EE" w:rsidRPr="004436EE" w:rsidRDefault="004436EE"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4436EE">
              <w:rPr>
                <w:sz w:val="18"/>
                <w:highlight w:val="yellow"/>
              </w:rPr>
              <w:t>[VLOŽÍ ZHOTOVITEL]</w:t>
            </w:r>
          </w:p>
        </w:tc>
      </w:tr>
    </w:tbl>
    <w:p w14:paraId="01D944BD" w14:textId="77777777" w:rsidR="002C33DE" w:rsidRDefault="002C33DE" w:rsidP="00F95FBD">
      <w:pPr>
        <w:pStyle w:val="Tabulka"/>
        <w:sectPr w:rsidR="002C33DE" w:rsidSect="00A21A01">
          <w:headerReference w:type="default" r:id="rId30"/>
          <w:footerReference w:type="default" r:id="rId31"/>
          <w:pgSz w:w="11906" w:h="16838" w:code="9"/>
          <w:pgMar w:top="1049" w:right="1134" w:bottom="1474" w:left="1418" w:header="595" w:footer="624" w:gutter="652"/>
          <w:pgNumType w:start="1"/>
          <w:cols w:space="708"/>
          <w:docGrid w:linePitch="360"/>
        </w:sectPr>
      </w:pPr>
    </w:p>
    <w:p w14:paraId="414C1536" w14:textId="4196319D" w:rsidR="002C33DE" w:rsidRDefault="002C33DE" w:rsidP="002C33DE">
      <w:pPr>
        <w:pStyle w:val="Nadpisbezsl1-1"/>
      </w:pPr>
      <w:r>
        <w:lastRenderedPageBreak/>
        <w:t>Příloha č. 9</w:t>
      </w:r>
    </w:p>
    <w:p w14:paraId="1ED68C3D" w14:textId="2EB7C805" w:rsidR="002C33DE" w:rsidRDefault="002C33DE" w:rsidP="002C33DE">
      <w:pPr>
        <w:pStyle w:val="Nadpisbezsl1-2"/>
      </w:pPr>
      <w:r>
        <w:t>Zmocnění Vedoucího Zhotovitele</w:t>
      </w:r>
    </w:p>
    <w:p w14:paraId="6D42A1CE" w14:textId="77777777" w:rsidR="00F95FBD" w:rsidRPr="00F95FBD" w:rsidRDefault="00F95FBD" w:rsidP="00F95FBD">
      <w:pPr>
        <w:pStyle w:val="Tabulka"/>
      </w:pPr>
    </w:p>
    <w:p w14:paraId="304658D1" w14:textId="77777777" w:rsidR="00F95FBD" w:rsidRPr="00F95FBD" w:rsidRDefault="00F95FBD" w:rsidP="00F95FBD">
      <w:pPr>
        <w:pStyle w:val="Tabulka"/>
      </w:pPr>
    </w:p>
    <w:p w14:paraId="15CA22DE" w14:textId="77777777" w:rsidR="00F95FBD" w:rsidRDefault="00F95FBD" w:rsidP="00F95FBD">
      <w:pPr>
        <w:pStyle w:val="Tabulka"/>
      </w:pPr>
    </w:p>
    <w:p w14:paraId="70F5B505" w14:textId="77777777" w:rsidR="00D0544F" w:rsidRDefault="00D0544F" w:rsidP="00D0544F">
      <w:pPr>
        <w:pStyle w:val="Textbezodsazen"/>
      </w:pPr>
    </w:p>
    <w:sectPr w:rsidR="00D0544F" w:rsidSect="00A21A01">
      <w:footerReference w:type="default" r:id="rId32"/>
      <w:pgSz w:w="11906" w:h="16838" w:code="9"/>
      <w:pgMar w:top="1049" w:right="1134" w:bottom="1474" w:left="1418" w:header="595" w:footer="624" w:gutter="652"/>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0660D93" w14:textId="77777777" w:rsidR="00D44B20" w:rsidRDefault="00D44B20" w:rsidP="00962258">
      <w:pPr>
        <w:spacing w:after="0" w:line="240" w:lineRule="auto"/>
      </w:pPr>
      <w:r>
        <w:separator/>
      </w:r>
    </w:p>
  </w:endnote>
  <w:endnote w:type="continuationSeparator" w:id="0">
    <w:p w14:paraId="1B299901" w14:textId="77777777" w:rsidR="00D44B20" w:rsidRDefault="00D44B20" w:rsidP="0096225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EE"/>
    <w:family w:val="roman"/>
    <w:pitch w:val="variable"/>
    <w:sig w:usb0="E0002EFF" w:usb1="C000785B" w:usb2="00000009" w:usb3="00000000" w:csb0="000001FF" w:csb1="00000000"/>
  </w:font>
  <w:font w:name="Verdana">
    <w:panose1 w:val="020B0604030504040204"/>
    <w:charset w:val="EE"/>
    <w:family w:val="swiss"/>
    <w:pitch w:val="variable"/>
    <w:sig w:usb0="A00006FF" w:usb1="4000205B" w:usb2="00000010" w:usb3="00000000" w:csb0="000001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000247B" w:usb2="00000009" w:usb3="00000000" w:csb0="000001FF" w:csb1="00000000"/>
  </w:font>
  <w:font w:name="Arial">
    <w:panose1 w:val="020B0604020202020204"/>
    <w:charset w:val="EE"/>
    <w:family w:val="swiss"/>
    <w:pitch w:val="variable"/>
    <w:sig w:usb0="E0002EFF" w:usb1="C000785B" w:usb2="00000009" w:usb3="00000000" w:csb0="000001FF" w:csb1="00000000"/>
  </w:font>
  <w:font w:name="Segoe UI">
    <w:panose1 w:val="020B0502040204020203"/>
    <w:charset w:val="EE"/>
    <w:family w:val="swiss"/>
    <w:pitch w:val="variable"/>
    <w:sig w:usb0="E4002EFF" w:usb1="C000E47F" w:usb2="00000009" w:usb3="00000000" w:csb0="000001FF" w:csb1="00000000"/>
  </w:font>
  <w:font w:name="Garamond">
    <w:panose1 w:val="02020404030301010803"/>
    <w:charset w:val="EE"/>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0EC6C59D" w14:textId="77777777" w:rsidTr="00EB46E5">
      <w:tc>
        <w:tcPr>
          <w:tcW w:w="1361" w:type="dxa"/>
          <w:tcMar>
            <w:left w:w="0" w:type="dxa"/>
            <w:right w:w="0" w:type="dxa"/>
          </w:tcMar>
          <w:vAlign w:val="bottom"/>
        </w:tcPr>
        <w:p w14:paraId="407D1A08" w14:textId="710FCF91" w:rsidR="00DC37AD" w:rsidRPr="00B8518B" w:rsidRDefault="00DC37AD" w:rsidP="007145F3">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8</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10</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1A5C71EF" w14:textId="77777777" w:rsidR="00DC37AD" w:rsidRDefault="00DC37AD" w:rsidP="00B8518B">
          <w:pPr>
            <w:pStyle w:val="Zpat"/>
          </w:pPr>
        </w:p>
      </w:tc>
      <w:tc>
        <w:tcPr>
          <w:tcW w:w="425" w:type="dxa"/>
          <w:shd w:val="clear" w:color="auto" w:fill="auto"/>
          <w:tcMar>
            <w:left w:w="0" w:type="dxa"/>
            <w:right w:w="0" w:type="dxa"/>
          </w:tcMar>
        </w:tcPr>
        <w:p w14:paraId="678BAD2C" w14:textId="77777777" w:rsidR="00DC37AD" w:rsidRDefault="00DC37AD" w:rsidP="00B8518B">
          <w:pPr>
            <w:pStyle w:val="Zpat"/>
          </w:pPr>
        </w:p>
      </w:tc>
      <w:tc>
        <w:tcPr>
          <w:tcW w:w="8505" w:type="dxa"/>
        </w:tcPr>
        <w:p w14:paraId="747F5888" w14:textId="77777777" w:rsidR="00DC37AD" w:rsidRDefault="00DC37AD" w:rsidP="00506DE0">
          <w:pPr>
            <w:pStyle w:val="Zpat0"/>
            <w:rPr>
              <w:b/>
            </w:rPr>
          </w:pPr>
          <w:r w:rsidRPr="00886B4D">
            <w:rPr>
              <w:b/>
            </w:rPr>
            <w:t xml:space="preserve">Smlouva o dílo na </w:t>
          </w:r>
          <w:r>
            <w:rPr>
              <w:b/>
            </w:rPr>
            <w:t>poskytování služeb</w:t>
          </w:r>
        </w:p>
        <w:p w14:paraId="54745AA8" w14:textId="77777777" w:rsidR="00DC37AD" w:rsidRDefault="00DC37AD" w:rsidP="00176814">
          <w:pPr>
            <w:pStyle w:val="Zpat0"/>
          </w:pPr>
        </w:p>
      </w:tc>
    </w:tr>
  </w:tbl>
  <w:p w14:paraId="7A97BEB2" w14:textId="77777777" w:rsidR="00DC37AD" w:rsidRPr="00B8518B" w:rsidRDefault="00DC37AD" w:rsidP="00B8518B">
    <w:pPr>
      <w:pStyle w:val="Zpa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92D8F2E" w14:textId="57810A00" w:rsidR="00DC37AD" w:rsidRPr="00B8518B" w:rsidRDefault="00A16039" w:rsidP="00460660">
    <w:pPr>
      <w:pStyle w:val="Zpat"/>
      <w:rPr>
        <w:sz w:val="2"/>
        <w:szCs w:val="2"/>
      </w:rPr>
    </w:pPr>
    <w:r w:rsidRPr="004C7962">
      <w:rPr>
        <w:noProof/>
        <w:lang w:eastAsia="cs-CZ"/>
      </w:rPr>
      <w:drawing>
        <wp:inline distT="0" distB="0" distL="0" distR="0" wp14:anchorId="0C697DB7" wp14:editId="4608958B">
          <wp:extent cx="1098000" cy="630000"/>
          <wp:effectExtent l="0" t="0" r="6985" b="0"/>
          <wp:docPr id="3" name="Obrázek 3" descr="C:\Users\Pavlicova\AppData\Local\Temp\Temp1_jpg2 (1).zip\JPG\logo-barva.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vlicova\AppData\Local\Temp\Temp1_jpg2 (1).zip\JPG\logo-barva.jpg"/>
                  <pic:cNvPicPr>
                    <a:picLocks noChangeAspect="1" noChangeArrowheads="1"/>
                  </pic:cNvPicPr>
                </pic:nvPicPr>
                <pic:blipFill>
                  <a:blip r:embed="rId1" cstate="hqprint">
                    <a:extLst>
                      <a:ext uri="{28A0092B-C50C-407E-A947-70E740481C1C}">
                        <a14:useLocalDpi xmlns:a14="http://schemas.microsoft.com/office/drawing/2010/main" val="0"/>
                      </a:ext>
                    </a:extLst>
                  </a:blip>
                  <a:srcRect/>
                  <a:stretch>
                    <a:fillRect/>
                  </a:stretch>
                </pic:blipFill>
                <pic:spPr bwMode="auto">
                  <a:xfrm>
                    <a:off x="0" y="0"/>
                    <a:ext cx="1098000" cy="630000"/>
                  </a:xfrm>
                  <a:prstGeom prst="rect">
                    <a:avLst/>
                  </a:prstGeom>
                  <a:noFill/>
                  <a:ln>
                    <a:noFill/>
                  </a:ln>
                </pic:spPr>
              </pic:pic>
            </a:graphicData>
          </a:graphic>
        </wp:inline>
      </w:drawing>
    </w:r>
  </w:p>
  <w:p w14:paraId="33DA9FB8" w14:textId="77777777" w:rsidR="00DC37AD" w:rsidRPr="00B8518B" w:rsidRDefault="00DC37AD" w:rsidP="00F9740F">
    <w:pPr>
      <w:pStyle w:val="Zpat"/>
      <w:rPr>
        <w:sz w:val="2"/>
        <w:szCs w:val="2"/>
      </w:rPr>
    </w:pPr>
  </w:p>
  <w:p w14:paraId="652E2D0D" w14:textId="77777777" w:rsidR="00DC37AD" w:rsidRDefault="00DC37AD" w:rsidP="00F9740F">
    <w:pPr>
      <w:pStyle w:val="Zpat"/>
      <w:rPr>
        <w:rFonts w:cs="Calibri"/>
        <w:szCs w:val="12"/>
      </w:rPr>
    </w:pPr>
  </w:p>
  <w:p w14:paraId="378326CD" w14:textId="77777777" w:rsidR="00DC37AD" w:rsidRPr="00460660" w:rsidRDefault="00DC37AD">
    <w:pPr>
      <w:pStyle w:val="Zpa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2F44288B" w14:textId="77777777" w:rsidTr="00EB46E5">
      <w:tc>
        <w:tcPr>
          <w:tcW w:w="1361" w:type="dxa"/>
          <w:tcMar>
            <w:left w:w="0" w:type="dxa"/>
            <w:right w:w="0" w:type="dxa"/>
          </w:tcMar>
          <w:vAlign w:val="bottom"/>
        </w:tcPr>
        <w:p w14:paraId="2ABBDD31" w14:textId="57DE75AB"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2</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042166F0" w14:textId="77777777" w:rsidR="00DC37AD" w:rsidRDefault="00DC37AD" w:rsidP="00B8518B">
          <w:pPr>
            <w:pStyle w:val="Zpat"/>
          </w:pPr>
        </w:p>
      </w:tc>
      <w:tc>
        <w:tcPr>
          <w:tcW w:w="425" w:type="dxa"/>
          <w:shd w:val="clear" w:color="auto" w:fill="auto"/>
          <w:tcMar>
            <w:left w:w="0" w:type="dxa"/>
            <w:right w:w="0" w:type="dxa"/>
          </w:tcMar>
        </w:tcPr>
        <w:p w14:paraId="1076B944" w14:textId="77777777" w:rsidR="00DC37AD" w:rsidRDefault="00DC37AD" w:rsidP="00B8518B">
          <w:pPr>
            <w:pStyle w:val="Zpat"/>
          </w:pPr>
        </w:p>
      </w:tc>
      <w:tc>
        <w:tcPr>
          <w:tcW w:w="8505" w:type="dxa"/>
        </w:tcPr>
        <w:p w14:paraId="35AE2265" w14:textId="77777777" w:rsidR="00DC37AD" w:rsidRPr="00143EC0" w:rsidRDefault="00DC37AD" w:rsidP="00F422D3">
          <w:pPr>
            <w:pStyle w:val="Zpat0"/>
            <w:rPr>
              <w:b/>
            </w:rPr>
          </w:pPr>
          <w:r w:rsidRPr="00143EC0">
            <w:rPr>
              <w:b/>
            </w:rPr>
            <w:t>PŘÍLOHA č. 1</w:t>
          </w:r>
        </w:p>
        <w:p w14:paraId="746A5B79" w14:textId="77777777" w:rsidR="00DC37AD" w:rsidRDefault="00DC37AD" w:rsidP="0056713A">
          <w:pPr>
            <w:pStyle w:val="Zpat0"/>
          </w:pPr>
          <w:r w:rsidRPr="00886B4D">
            <w:rPr>
              <w:b/>
            </w:rPr>
            <w:t xml:space="preserve">Smlouva o dílo na </w:t>
          </w:r>
          <w:r>
            <w:rPr>
              <w:b/>
            </w:rPr>
            <w:t>poskytování služeb</w:t>
          </w:r>
        </w:p>
      </w:tc>
    </w:tr>
  </w:tbl>
  <w:p w14:paraId="64D43270" w14:textId="77777777" w:rsidR="00DC37AD" w:rsidRPr="00B8518B" w:rsidRDefault="00DC37AD" w:rsidP="00B8518B">
    <w:pPr>
      <w:pStyle w:val="Zpat"/>
      <w:rPr>
        <w:sz w:val="2"/>
        <w:szCs w:val="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074CFC17" w14:textId="77777777" w:rsidTr="00EB46E5">
      <w:tc>
        <w:tcPr>
          <w:tcW w:w="1361" w:type="dxa"/>
          <w:tcMar>
            <w:left w:w="0" w:type="dxa"/>
            <w:right w:w="0" w:type="dxa"/>
          </w:tcMar>
          <w:vAlign w:val="bottom"/>
        </w:tcPr>
        <w:p w14:paraId="421A0F2C" w14:textId="0923845C"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7CC4E233" w14:textId="77777777" w:rsidR="00DC37AD" w:rsidRDefault="00DC37AD" w:rsidP="00B8518B">
          <w:pPr>
            <w:pStyle w:val="Zpat"/>
          </w:pPr>
        </w:p>
      </w:tc>
      <w:tc>
        <w:tcPr>
          <w:tcW w:w="425" w:type="dxa"/>
          <w:shd w:val="clear" w:color="auto" w:fill="auto"/>
          <w:tcMar>
            <w:left w:w="0" w:type="dxa"/>
            <w:right w:w="0" w:type="dxa"/>
          </w:tcMar>
        </w:tcPr>
        <w:p w14:paraId="2826A8DA" w14:textId="77777777" w:rsidR="00DC37AD" w:rsidRDefault="00DC37AD" w:rsidP="00B8518B">
          <w:pPr>
            <w:pStyle w:val="Zpat"/>
          </w:pPr>
        </w:p>
      </w:tc>
      <w:tc>
        <w:tcPr>
          <w:tcW w:w="8505" w:type="dxa"/>
        </w:tcPr>
        <w:p w14:paraId="6E288371" w14:textId="77777777" w:rsidR="00DC37AD" w:rsidRPr="00143EC0" w:rsidRDefault="00DC37AD" w:rsidP="00F422D3">
          <w:pPr>
            <w:pStyle w:val="Zpat0"/>
            <w:rPr>
              <w:b/>
            </w:rPr>
          </w:pPr>
          <w:r w:rsidRPr="00143EC0">
            <w:rPr>
              <w:b/>
            </w:rPr>
            <w:t>PŘÍLOHA č. 2</w:t>
          </w:r>
        </w:p>
        <w:p w14:paraId="2347747F" w14:textId="77777777" w:rsidR="00DC37AD" w:rsidRDefault="00DC37AD" w:rsidP="00F95FBD">
          <w:pPr>
            <w:pStyle w:val="Zpat0"/>
          </w:pPr>
          <w:r w:rsidRPr="00886B4D">
            <w:rPr>
              <w:b/>
            </w:rPr>
            <w:t xml:space="preserve">Smlouva o dílo na </w:t>
          </w:r>
          <w:r>
            <w:rPr>
              <w:b/>
            </w:rPr>
            <w:t>poskytování služeb</w:t>
          </w:r>
        </w:p>
      </w:tc>
    </w:tr>
  </w:tbl>
  <w:p w14:paraId="2F6FAA91" w14:textId="77777777" w:rsidR="00DC37AD" w:rsidRPr="00B8518B" w:rsidRDefault="00DC37AD" w:rsidP="00B8518B">
    <w:pPr>
      <w:pStyle w:val="Zpat"/>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6C98C0FA" w14:textId="77777777" w:rsidTr="00EB46E5">
      <w:tc>
        <w:tcPr>
          <w:tcW w:w="1361" w:type="dxa"/>
          <w:tcMar>
            <w:left w:w="0" w:type="dxa"/>
            <w:right w:w="0" w:type="dxa"/>
          </w:tcMar>
          <w:vAlign w:val="bottom"/>
        </w:tcPr>
        <w:p w14:paraId="642F40FD" w14:textId="5B913D58"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03DD2792" w14:textId="77777777" w:rsidR="00DC37AD" w:rsidRDefault="00DC37AD" w:rsidP="00B8518B">
          <w:pPr>
            <w:pStyle w:val="Zpat"/>
          </w:pPr>
        </w:p>
      </w:tc>
      <w:tc>
        <w:tcPr>
          <w:tcW w:w="425" w:type="dxa"/>
          <w:shd w:val="clear" w:color="auto" w:fill="auto"/>
          <w:tcMar>
            <w:left w:w="0" w:type="dxa"/>
            <w:right w:w="0" w:type="dxa"/>
          </w:tcMar>
        </w:tcPr>
        <w:p w14:paraId="5643B09A" w14:textId="77777777" w:rsidR="00DC37AD" w:rsidRDefault="00DC37AD" w:rsidP="00B8518B">
          <w:pPr>
            <w:pStyle w:val="Zpat"/>
          </w:pPr>
        </w:p>
      </w:tc>
      <w:tc>
        <w:tcPr>
          <w:tcW w:w="8505" w:type="dxa"/>
        </w:tcPr>
        <w:p w14:paraId="7DDAF65B" w14:textId="77777777" w:rsidR="00DC37AD" w:rsidRPr="00143EC0" w:rsidRDefault="00DC37AD" w:rsidP="00F422D3">
          <w:pPr>
            <w:pStyle w:val="Zpat0"/>
            <w:rPr>
              <w:b/>
            </w:rPr>
          </w:pPr>
          <w:r w:rsidRPr="00143EC0">
            <w:rPr>
              <w:b/>
            </w:rPr>
            <w:t xml:space="preserve">PŘÍLOHA č. </w:t>
          </w:r>
          <w:r>
            <w:rPr>
              <w:b/>
            </w:rPr>
            <w:t>3</w:t>
          </w:r>
        </w:p>
        <w:p w14:paraId="542A0F46" w14:textId="77777777" w:rsidR="00DC37AD" w:rsidRDefault="00DC37AD" w:rsidP="00F95FBD">
          <w:pPr>
            <w:pStyle w:val="Zpat0"/>
          </w:pPr>
          <w:r w:rsidRPr="00886B4D">
            <w:rPr>
              <w:b/>
            </w:rPr>
            <w:t xml:space="preserve">Smlouva o dílo na </w:t>
          </w:r>
          <w:r>
            <w:rPr>
              <w:b/>
            </w:rPr>
            <w:t>poskytování služeb</w:t>
          </w:r>
        </w:p>
      </w:tc>
    </w:tr>
  </w:tbl>
  <w:p w14:paraId="3B301AC6" w14:textId="77777777" w:rsidR="00DC37AD" w:rsidRPr="00B8518B" w:rsidRDefault="00DC37AD" w:rsidP="00B8518B">
    <w:pPr>
      <w:pStyle w:val="Zpat"/>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615E6E53" w14:textId="77777777" w:rsidTr="00EB46E5">
      <w:tc>
        <w:tcPr>
          <w:tcW w:w="1361" w:type="dxa"/>
          <w:tcMar>
            <w:left w:w="0" w:type="dxa"/>
            <w:right w:w="0" w:type="dxa"/>
          </w:tcMar>
          <w:vAlign w:val="bottom"/>
        </w:tcPr>
        <w:p w14:paraId="66371F00" w14:textId="52C4181F"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6BAD42E6" w14:textId="77777777" w:rsidR="00DC37AD" w:rsidRDefault="00DC37AD" w:rsidP="00B8518B">
          <w:pPr>
            <w:pStyle w:val="Zpat"/>
          </w:pPr>
        </w:p>
      </w:tc>
      <w:tc>
        <w:tcPr>
          <w:tcW w:w="425" w:type="dxa"/>
          <w:shd w:val="clear" w:color="auto" w:fill="auto"/>
          <w:tcMar>
            <w:left w:w="0" w:type="dxa"/>
            <w:right w:w="0" w:type="dxa"/>
          </w:tcMar>
        </w:tcPr>
        <w:p w14:paraId="70EC7414" w14:textId="77777777" w:rsidR="00DC37AD" w:rsidRDefault="00DC37AD" w:rsidP="00B8518B">
          <w:pPr>
            <w:pStyle w:val="Zpat"/>
          </w:pPr>
        </w:p>
      </w:tc>
      <w:tc>
        <w:tcPr>
          <w:tcW w:w="8505" w:type="dxa"/>
        </w:tcPr>
        <w:p w14:paraId="3A2E0D4A" w14:textId="77777777" w:rsidR="00DC37AD" w:rsidRPr="00143EC0" w:rsidRDefault="00DC37AD" w:rsidP="00F422D3">
          <w:pPr>
            <w:pStyle w:val="Zpat0"/>
            <w:rPr>
              <w:b/>
            </w:rPr>
          </w:pPr>
          <w:r w:rsidRPr="00143EC0">
            <w:rPr>
              <w:b/>
            </w:rPr>
            <w:t xml:space="preserve">PŘÍLOHA č. </w:t>
          </w:r>
          <w:r>
            <w:rPr>
              <w:b/>
            </w:rPr>
            <w:t>4</w:t>
          </w:r>
        </w:p>
        <w:p w14:paraId="13C0AAA0" w14:textId="77777777" w:rsidR="00DC37AD" w:rsidRDefault="00DC37AD" w:rsidP="00F95FBD">
          <w:pPr>
            <w:pStyle w:val="Zpat0"/>
          </w:pPr>
          <w:r w:rsidRPr="00886B4D">
            <w:rPr>
              <w:b/>
            </w:rPr>
            <w:t xml:space="preserve">Smlouva o dílo na </w:t>
          </w:r>
          <w:r>
            <w:rPr>
              <w:b/>
            </w:rPr>
            <w:t>poskytování služeb</w:t>
          </w:r>
        </w:p>
      </w:tc>
    </w:tr>
  </w:tbl>
  <w:p w14:paraId="7EBB5AD0" w14:textId="77777777" w:rsidR="00DC37AD" w:rsidRPr="00B8518B" w:rsidRDefault="00DC37AD" w:rsidP="00B8518B">
    <w:pPr>
      <w:pStyle w:val="Zpat"/>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0B027937" w14:textId="77777777" w:rsidTr="00EB46E5">
      <w:tc>
        <w:tcPr>
          <w:tcW w:w="1361" w:type="dxa"/>
          <w:tcMar>
            <w:left w:w="0" w:type="dxa"/>
            <w:right w:w="0" w:type="dxa"/>
          </w:tcMar>
          <w:vAlign w:val="bottom"/>
        </w:tcPr>
        <w:p w14:paraId="5562C2F6" w14:textId="020746B3"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48DE3C38" w14:textId="77777777" w:rsidR="00DC37AD" w:rsidRDefault="00DC37AD" w:rsidP="00B8518B">
          <w:pPr>
            <w:pStyle w:val="Zpat"/>
          </w:pPr>
        </w:p>
      </w:tc>
      <w:tc>
        <w:tcPr>
          <w:tcW w:w="425" w:type="dxa"/>
          <w:shd w:val="clear" w:color="auto" w:fill="auto"/>
          <w:tcMar>
            <w:left w:w="0" w:type="dxa"/>
            <w:right w:w="0" w:type="dxa"/>
          </w:tcMar>
        </w:tcPr>
        <w:p w14:paraId="10B91CEB" w14:textId="77777777" w:rsidR="00DC37AD" w:rsidRDefault="00DC37AD" w:rsidP="00B8518B">
          <w:pPr>
            <w:pStyle w:val="Zpat"/>
          </w:pPr>
        </w:p>
      </w:tc>
      <w:tc>
        <w:tcPr>
          <w:tcW w:w="8505" w:type="dxa"/>
        </w:tcPr>
        <w:p w14:paraId="28971E6B" w14:textId="77777777" w:rsidR="00DC37AD" w:rsidRPr="00143EC0" w:rsidRDefault="00DC37AD" w:rsidP="00F422D3">
          <w:pPr>
            <w:pStyle w:val="Zpat0"/>
            <w:rPr>
              <w:b/>
            </w:rPr>
          </w:pPr>
          <w:r w:rsidRPr="00143EC0">
            <w:rPr>
              <w:b/>
            </w:rPr>
            <w:t xml:space="preserve">PŘÍLOHA č. </w:t>
          </w:r>
          <w:r>
            <w:rPr>
              <w:b/>
            </w:rPr>
            <w:t>5</w:t>
          </w:r>
        </w:p>
        <w:p w14:paraId="4876A771" w14:textId="77777777" w:rsidR="00DC37AD" w:rsidRDefault="00DC37AD" w:rsidP="00F95FBD">
          <w:pPr>
            <w:pStyle w:val="Zpat0"/>
          </w:pPr>
          <w:r w:rsidRPr="00886B4D">
            <w:rPr>
              <w:b/>
            </w:rPr>
            <w:t xml:space="preserve">Smlouva o dílo na </w:t>
          </w:r>
          <w:r>
            <w:rPr>
              <w:b/>
            </w:rPr>
            <w:t>poskytování služeb</w:t>
          </w:r>
        </w:p>
      </w:tc>
    </w:tr>
  </w:tbl>
  <w:p w14:paraId="78F0DA51" w14:textId="77777777" w:rsidR="00DC37AD" w:rsidRPr="00B8518B" w:rsidRDefault="00DC37AD" w:rsidP="00B8518B">
    <w:pPr>
      <w:pStyle w:val="Zpat"/>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60389700" w14:textId="77777777" w:rsidTr="00EB46E5">
      <w:tc>
        <w:tcPr>
          <w:tcW w:w="1361" w:type="dxa"/>
          <w:tcMar>
            <w:left w:w="0" w:type="dxa"/>
            <w:right w:w="0" w:type="dxa"/>
          </w:tcMar>
          <w:vAlign w:val="bottom"/>
        </w:tcPr>
        <w:p w14:paraId="1EE200C3" w14:textId="244B6598"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2</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2</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5F43EEC9" w14:textId="77777777" w:rsidR="00DC37AD" w:rsidRDefault="00DC37AD" w:rsidP="00B8518B">
          <w:pPr>
            <w:pStyle w:val="Zpat"/>
          </w:pPr>
        </w:p>
      </w:tc>
      <w:tc>
        <w:tcPr>
          <w:tcW w:w="425" w:type="dxa"/>
          <w:shd w:val="clear" w:color="auto" w:fill="auto"/>
          <w:tcMar>
            <w:left w:w="0" w:type="dxa"/>
            <w:right w:w="0" w:type="dxa"/>
          </w:tcMar>
        </w:tcPr>
        <w:p w14:paraId="4C2C8CD4" w14:textId="77777777" w:rsidR="00DC37AD" w:rsidRDefault="00DC37AD" w:rsidP="00B8518B">
          <w:pPr>
            <w:pStyle w:val="Zpat"/>
          </w:pPr>
        </w:p>
      </w:tc>
      <w:tc>
        <w:tcPr>
          <w:tcW w:w="8505" w:type="dxa"/>
        </w:tcPr>
        <w:p w14:paraId="64238BDD" w14:textId="77777777" w:rsidR="00DC37AD" w:rsidRPr="00143EC0" w:rsidRDefault="00DC37AD" w:rsidP="00F422D3">
          <w:pPr>
            <w:pStyle w:val="Zpat0"/>
            <w:rPr>
              <w:b/>
            </w:rPr>
          </w:pPr>
          <w:r w:rsidRPr="00143EC0">
            <w:rPr>
              <w:b/>
            </w:rPr>
            <w:t xml:space="preserve">PŘÍLOHA č. </w:t>
          </w:r>
          <w:r>
            <w:rPr>
              <w:b/>
            </w:rPr>
            <w:t>6</w:t>
          </w:r>
        </w:p>
        <w:p w14:paraId="42B977E0" w14:textId="77777777" w:rsidR="00DC37AD" w:rsidRDefault="00DC37AD" w:rsidP="00F95FBD">
          <w:pPr>
            <w:pStyle w:val="Zpat0"/>
          </w:pPr>
          <w:r w:rsidRPr="00886B4D">
            <w:rPr>
              <w:b/>
            </w:rPr>
            <w:t xml:space="preserve">Smlouva o dílo na </w:t>
          </w:r>
          <w:r>
            <w:rPr>
              <w:b/>
            </w:rPr>
            <w:t>poskytování služeb</w:t>
          </w:r>
        </w:p>
      </w:tc>
    </w:tr>
  </w:tbl>
  <w:p w14:paraId="7605D7E7" w14:textId="77777777" w:rsidR="00DC37AD" w:rsidRPr="00B8518B" w:rsidRDefault="00DC37AD" w:rsidP="00B8518B">
    <w:pPr>
      <w:pStyle w:val="Zpat"/>
      <w:rPr>
        <w:sz w:val="2"/>
        <w:szCs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200B4099" w14:textId="77777777" w:rsidTr="00EB46E5">
      <w:tc>
        <w:tcPr>
          <w:tcW w:w="1361" w:type="dxa"/>
          <w:tcMar>
            <w:left w:w="0" w:type="dxa"/>
            <w:right w:w="0" w:type="dxa"/>
          </w:tcMar>
          <w:vAlign w:val="bottom"/>
        </w:tcPr>
        <w:p w14:paraId="49C203DA" w14:textId="3AEA9EEE"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331A984A" w14:textId="77777777" w:rsidR="00DC37AD" w:rsidRDefault="00DC37AD" w:rsidP="00B8518B">
          <w:pPr>
            <w:pStyle w:val="Zpat"/>
          </w:pPr>
        </w:p>
      </w:tc>
      <w:tc>
        <w:tcPr>
          <w:tcW w:w="425" w:type="dxa"/>
          <w:shd w:val="clear" w:color="auto" w:fill="auto"/>
          <w:tcMar>
            <w:left w:w="0" w:type="dxa"/>
            <w:right w:w="0" w:type="dxa"/>
          </w:tcMar>
        </w:tcPr>
        <w:p w14:paraId="1E511D69" w14:textId="77777777" w:rsidR="00DC37AD" w:rsidRDefault="00DC37AD" w:rsidP="00B8518B">
          <w:pPr>
            <w:pStyle w:val="Zpat"/>
          </w:pPr>
        </w:p>
      </w:tc>
      <w:tc>
        <w:tcPr>
          <w:tcW w:w="8505" w:type="dxa"/>
        </w:tcPr>
        <w:p w14:paraId="28E20669" w14:textId="77777777" w:rsidR="00DC37AD" w:rsidRPr="00143EC0" w:rsidRDefault="00DC37AD" w:rsidP="00F422D3">
          <w:pPr>
            <w:pStyle w:val="Zpat0"/>
            <w:rPr>
              <w:b/>
            </w:rPr>
          </w:pPr>
          <w:r w:rsidRPr="00143EC0">
            <w:rPr>
              <w:b/>
            </w:rPr>
            <w:t xml:space="preserve">PŘÍLOHA č. </w:t>
          </w:r>
          <w:r>
            <w:rPr>
              <w:b/>
            </w:rPr>
            <w:t>7</w:t>
          </w:r>
        </w:p>
        <w:p w14:paraId="021CA5A4" w14:textId="77777777" w:rsidR="00DC37AD" w:rsidRDefault="00DC37AD" w:rsidP="00F95FBD">
          <w:pPr>
            <w:pStyle w:val="Zpat0"/>
          </w:pPr>
          <w:r w:rsidRPr="00886B4D">
            <w:rPr>
              <w:b/>
            </w:rPr>
            <w:t xml:space="preserve">Smlouva o dílo na </w:t>
          </w:r>
          <w:r>
            <w:rPr>
              <w:b/>
            </w:rPr>
            <w:t>poskytování služeb</w:t>
          </w:r>
        </w:p>
      </w:tc>
    </w:tr>
  </w:tbl>
  <w:p w14:paraId="6AB9F404" w14:textId="77777777" w:rsidR="00DC37AD" w:rsidRPr="00B8518B" w:rsidRDefault="00DC37AD" w:rsidP="00B8518B">
    <w:pPr>
      <w:pStyle w:val="Zpat"/>
      <w:rPr>
        <w:sz w:val="2"/>
        <w:szCs w:val="2"/>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DC37AD" w14:paraId="2C42EE45" w14:textId="77777777" w:rsidTr="00EB46E5">
      <w:tc>
        <w:tcPr>
          <w:tcW w:w="1361" w:type="dxa"/>
          <w:tcMar>
            <w:left w:w="0" w:type="dxa"/>
            <w:right w:w="0" w:type="dxa"/>
          </w:tcMar>
          <w:vAlign w:val="bottom"/>
        </w:tcPr>
        <w:p w14:paraId="7F8FD290" w14:textId="28F57CCF" w:rsidR="00DC37AD" w:rsidRPr="00B8518B" w:rsidRDefault="00DC37AD"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4B8DD3E0" w14:textId="77777777" w:rsidR="00DC37AD" w:rsidRDefault="00DC37AD" w:rsidP="00B8518B">
          <w:pPr>
            <w:pStyle w:val="Zpat"/>
          </w:pPr>
        </w:p>
      </w:tc>
      <w:tc>
        <w:tcPr>
          <w:tcW w:w="425" w:type="dxa"/>
          <w:shd w:val="clear" w:color="auto" w:fill="auto"/>
          <w:tcMar>
            <w:left w:w="0" w:type="dxa"/>
            <w:right w:w="0" w:type="dxa"/>
          </w:tcMar>
        </w:tcPr>
        <w:p w14:paraId="1B061211" w14:textId="77777777" w:rsidR="00DC37AD" w:rsidRDefault="00DC37AD" w:rsidP="00B8518B">
          <w:pPr>
            <w:pStyle w:val="Zpat"/>
          </w:pPr>
        </w:p>
      </w:tc>
      <w:tc>
        <w:tcPr>
          <w:tcW w:w="8505" w:type="dxa"/>
        </w:tcPr>
        <w:p w14:paraId="52EFD9E9" w14:textId="68E27C26" w:rsidR="00DC37AD" w:rsidRPr="00143EC0" w:rsidRDefault="00DC37AD" w:rsidP="00F422D3">
          <w:pPr>
            <w:pStyle w:val="Zpat0"/>
            <w:rPr>
              <w:b/>
            </w:rPr>
          </w:pPr>
          <w:r w:rsidRPr="00143EC0">
            <w:rPr>
              <w:b/>
            </w:rPr>
            <w:t>Přílo</w:t>
          </w:r>
          <w:r>
            <w:rPr>
              <w:b/>
            </w:rPr>
            <w:t xml:space="preserve">ha </w:t>
          </w:r>
          <w:r w:rsidRPr="00143EC0">
            <w:rPr>
              <w:b/>
            </w:rPr>
            <w:t>č.</w:t>
          </w:r>
          <w:r>
            <w:rPr>
              <w:b/>
            </w:rPr>
            <w:t xml:space="preserve"> 8</w:t>
          </w:r>
        </w:p>
        <w:p w14:paraId="5687A146" w14:textId="77777777" w:rsidR="00DC37AD" w:rsidRDefault="00DC37AD" w:rsidP="00F95FBD">
          <w:pPr>
            <w:pStyle w:val="Zpat0"/>
          </w:pPr>
          <w:r w:rsidRPr="00886B4D">
            <w:rPr>
              <w:b/>
            </w:rPr>
            <w:t xml:space="preserve">Smlouva o dílo na </w:t>
          </w:r>
          <w:r>
            <w:rPr>
              <w:b/>
            </w:rPr>
            <w:t>poskytování služeb</w:t>
          </w:r>
        </w:p>
      </w:tc>
    </w:tr>
  </w:tbl>
  <w:p w14:paraId="1EBB9FDD" w14:textId="77777777" w:rsidR="00DC37AD" w:rsidRPr="00B8518B" w:rsidRDefault="00DC37AD" w:rsidP="00B8518B">
    <w:pPr>
      <w:pStyle w:val="Zpat"/>
      <w:rPr>
        <w:sz w:val="2"/>
        <w:szCs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563943" w14:paraId="0D93C626" w14:textId="77777777" w:rsidTr="00EB46E5">
      <w:tc>
        <w:tcPr>
          <w:tcW w:w="1361" w:type="dxa"/>
          <w:tcMar>
            <w:left w:w="0" w:type="dxa"/>
            <w:right w:w="0" w:type="dxa"/>
          </w:tcMar>
          <w:vAlign w:val="bottom"/>
        </w:tcPr>
        <w:p w14:paraId="5EC8AC74" w14:textId="174C3AB0" w:rsidR="00563943" w:rsidRPr="00B8518B" w:rsidRDefault="00563943"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AE77B4">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538CD3B4" w14:textId="77777777" w:rsidR="00563943" w:rsidRDefault="00563943" w:rsidP="00B8518B">
          <w:pPr>
            <w:pStyle w:val="Zpat"/>
          </w:pPr>
        </w:p>
      </w:tc>
      <w:tc>
        <w:tcPr>
          <w:tcW w:w="425" w:type="dxa"/>
          <w:shd w:val="clear" w:color="auto" w:fill="auto"/>
          <w:tcMar>
            <w:left w:w="0" w:type="dxa"/>
            <w:right w:w="0" w:type="dxa"/>
          </w:tcMar>
        </w:tcPr>
        <w:p w14:paraId="5CA27A01" w14:textId="77777777" w:rsidR="00563943" w:rsidRDefault="00563943" w:rsidP="00B8518B">
          <w:pPr>
            <w:pStyle w:val="Zpat"/>
          </w:pPr>
        </w:p>
      </w:tc>
      <w:tc>
        <w:tcPr>
          <w:tcW w:w="8505" w:type="dxa"/>
        </w:tcPr>
        <w:p w14:paraId="602F5B7E" w14:textId="7355EBE1" w:rsidR="00563943" w:rsidRPr="00143EC0" w:rsidRDefault="00563943" w:rsidP="00F422D3">
          <w:pPr>
            <w:pStyle w:val="Zpat0"/>
            <w:rPr>
              <w:b/>
            </w:rPr>
          </w:pPr>
          <w:r w:rsidRPr="00143EC0">
            <w:rPr>
              <w:b/>
            </w:rPr>
            <w:t>Přílo</w:t>
          </w:r>
          <w:r>
            <w:rPr>
              <w:b/>
            </w:rPr>
            <w:t xml:space="preserve">ha </w:t>
          </w:r>
          <w:r w:rsidRPr="00143EC0">
            <w:rPr>
              <w:b/>
            </w:rPr>
            <w:t>č.</w:t>
          </w:r>
          <w:r>
            <w:rPr>
              <w:b/>
            </w:rPr>
            <w:t xml:space="preserve"> 9</w:t>
          </w:r>
        </w:p>
        <w:p w14:paraId="13D5D687" w14:textId="77777777" w:rsidR="00563943" w:rsidRDefault="00563943" w:rsidP="00F95FBD">
          <w:pPr>
            <w:pStyle w:val="Zpat0"/>
          </w:pPr>
          <w:r w:rsidRPr="00886B4D">
            <w:rPr>
              <w:b/>
            </w:rPr>
            <w:t xml:space="preserve">Smlouva o dílo na </w:t>
          </w:r>
          <w:r>
            <w:rPr>
              <w:b/>
            </w:rPr>
            <w:t>poskytování služeb</w:t>
          </w:r>
        </w:p>
      </w:tc>
    </w:tr>
  </w:tbl>
  <w:p w14:paraId="79254FC1" w14:textId="77777777" w:rsidR="00563943" w:rsidRPr="00B8518B" w:rsidRDefault="00563943" w:rsidP="00B8518B">
    <w:pPr>
      <w:pStyle w:val="Zpat"/>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C2076B8" w14:textId="77777777" w:rsidR="00D44B20" w:rsidRDefault="00D44B20" w:rsidP="00962258">
      <w:pPr>
        <w:spacing w:after="0" w:line="240" w:lineRule="auto"/>
      </w:pPr>
      <w:r>
        <w:separator/>
      </w:r>
    </w:p>
  </w:footnote>
  <w:footnote w:type="continuationSeparator" w:id="0">
    <w:p w14:paraId="54279751" w14:textId="77777777" w:rsidR="00D44B20" w:rsidRDefault="00D44B20" w:rsidP="0096225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26FF851F" w14:textId="77777777" w:rsidTr="00C02D0A">
      <w:trPr>
        <w:trHeight w:hRule="exact" w:val="454"/>
      </w:trPr>
      <w:tc>
        <w:tcPr>
          <w:tcW w:w="1361" w:type="dxa"/>
          <w:tcMar>
            <w:top w:w="57" w:type="dxa"/>
            <w:left w:w="0" w:type="dxa"/>
            <w:right w:w="0" w:type="dxa"/>
          </w:tcMar>
        </w:tcPr>
        <w:p w14:paraId="58D921D0"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1CF3204D" w14:textId="77777777" w:rsidR="00DC37AD" w:rsidRDefault="00DC37AD" w:rsidP="00523EA7">
          <w:pPr>
            <w:pStyle w:val="Zpat"/>
          </w:pPr>
        </w:p>
      </w:tc>
      <w:tc>
        <w:tcPr>
          <w:tcW w:w="5698" w:type="dxa"/>
          <w:shd w:val="clear" w:color="auto" w:fill="auto"/>
          <w:tcMar>
            <w:top w:w="57" w:type="dxa"/>
            <w:left w:w="0" w:type="dxa"/>
            <w:right w:w="0" w:type="dxa"/>
          </w:tcMar>
        </w:tcPr>
        <w:p w14:paraId="362AE77D" w14:textId="77777777" w:rsidR="00DC37AD" w:rsidRPr="00D6163D" w:rsidRDefault="00DC37AD" w:rsidP="00D6163D">
          <w:pPr>
            <w:pStyle w:val="Druhdokumentu"/>
          </w:pPr>
        </w:p>
      </w:tc>
    </w:tr>
  </w:tbl>
  <w:p w14:paraId="33A2C084" w14:textId="77777777" w:rsidR="00DC37AD" w:rsidRPr="00D6163D" w:rsidRDefault="00DC37AD">
    <w:pPr>
      <w:pStyle w:val="Zhlav"/>
      <w:rPr>
        <w:sz w:val="8"/>
        <w:szCs w:val="8"/>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756"/>
    </w:tblGrid>
    <w:tr w:rsidR="00DC37AD" w14:paraId="125F3090" w14:textId="77777777" w:rsidTr="00B22106">
      <w:trPr>
        <w:trHeight w:hRule="exact" w:val="936"/>
      </w:trPr>
      <w:tc>
        <w:tcPr>
          <w:tcW w:w="1361" w:type="dxa"/>
          <w:tcMar>
            <w:left w:w="0" w:type="dxa"/>
            <w:right w:w="0" w:type="dxa"/>
          </w:tcMar>
        </w:tcPr>
        <w:p w14:paraId="64F75280" w14:textId="77777777" w:rsidR="00DC37AD" w:rsidRPr="00B8518B" w:rsidRDefault="00DC37AD" w:rsidP="00FC6389">
          <w:pPr>
            <w:pStyle w:val="Zpat"/>
            <w:rPr>
              <w:rStyle w:val="slostrnky"/>
            </w:rPr>
          </w:pPr>
        </w:p>
      </w:tc>
      <w:tc>
        <w:tcPr>
          <w:tcW w:w="3458" w:type="dxa"/>
          <w:shd w:val="clear" w:color="auto" w:fill="auto"/>
          <w:tcMar>
            <w:left w:w="0" w:type="dxa"/>
            <w:right w:w="0" w:type="dxa"/>
          </w:tcMar>
        </w:tcPr>
        <w:p w14:paraId="7F24DA5A" w14:textId="77777777" w:rsidR="00DC37AD" w:rsidRDefault="00DC37AD" w:rsidP="00FC6389">
          <w:pPr>
            <w:pStyle w:val="Zpat"/>
          </w:pPr>
          <w:r>
            <w:rPr>
              <w:noProof/>
              <w:lang w:eastAsia="cs-CZ"/>
            </w:rPr>
            <w:drawing>
              <wp:anchor distT="0" distB="0" distL="114300" distR="114300" simplePos="0" relativeHeight="251659264" behindDoc="0" locked="1" layoutInCell="1" allowOverlap="1" wp14:anchorId="456F4B12" wp14:editId="599FD56B">
                <wp:simplePos x="0" y="0"/>
                <wp:positionH relativeFrom="page">
                  <wp:posOffset>-828675</wp:posOffset>
                </wp:positionH>
                <wp:positionV relativeFrom="page">
                  <wp:posOffset>78105</wp:posOffset>
                </wp:positionV>
                <wp:extent cx="1727835" cy="640715"/>
                <wp:effectExtent l="0" t="0" r="5715" b="6985"/>
                <wp:wrapNone/>
                <wp:docPr id="477870744" name="Obrázek 477870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prava-zeleznic_logo_zakladni_10x_sRGB_ms-office.wmf"/>
                        <pic:cNvPicPr/>
                      </pic:nvPicPr>
                      <pic:blipFill>
                        <a:blip r:embed="rId1">
                          <a:extLst>
                            <a:ext uri="{28A0092B-C50C-407E-A947-70E740481C1C}">
                              <a14:useLocalDpi xmlns:a14="http://schemas.microsoft.com/office/drawing/2010/main" val="0"/>
                            </a:ext>
                          </a:extLst>
                        </a:blip>
                        <a:stretch>
                          <a:fillRect/>
                        </a:stretch>
                      </pic:blipFill>
                      <pic:spPr>
                        <a:xfrm>
                          <a:off x="0" y="0"/>
                          <a:ext cx="1727835" cy="640715"/>
                        </a:xfrm>
                        <a:prstGeom prst="rect">
                          <a:avLst/>
                        </a:prstGeom>
                      </pic:spPr>
                    </pic:pic>
                  </a:graphicData>
                </a:graphic>
                <wp14:sizeRelH relativeFrom="margin">
                  <wp14:pctWidth>0</wp14:pctWidth>
                </wp14:sizeRelH>
                <wp14:sizeRelV relativeFrom="margin">
                  <wp14:pctHeight>0</wp14:pctHeight>
                </wp14:sizeRelV>
              </wp:anchor>
            </w:drawing>
          </w:r>
        </w:p>
      </w:tc>
      <w:tc>
        <w:tcPr>
          <w:tcW w:w="5756" w:type="dxa"/>
          <w:shd w:val="clear" w:color="auto" w:fill="auto"/>
          <w:tcMar>
            <w:left w:w="0" w:type="dxa"/>
            <w:right w:w="0" w:type="dxa"/>
          </w:tcMar>
        </w:tcPr>
        <w:p w14:paraId="43D9B771" w14:textId="77777777" w:rsidR="00DC37AD" w:rsidRPr="00D6163D" w:rsidRDefault="00DC37AD" w:rsidP="00FC6389">
          <w:pPr>
            <w:pStyle w:val="Druhdokumentu"/>
          </w:pPr>
        </w:p>
      </w:tc>
    </w:tr>
    <w:tr w:rsidR="00DC37AD" w14:paraId="14D26AA4" w14:textId="77777777" w:rsidTr="00B22106">
      <w:trPr>
        <w:trHeight w:hRule="exact" w:val="936"/>
      </w:trPr>
      <w:tc>
        <w:tcPr>
          <w:tcW w:w="1361" w:type="dxa"/>
          <w:tcMar>
            <w:left w:w="0" w:type="dxa"/>
            <w:right w:w="0" w:type="dxa"/>
          </w:tcMar>
        </w:tcPr>
        <w:p w14:paraId="68D6B4DD" w14:textId="77777777" w:rsidR="00DC37AD" w:rsidRPr="00B8518B" w:rsidRDefault="00DC37AD" w:rsidP="00FC6389">
          <w:pPr>
            <w:pStyle w:val="Zpat"/>
            <w:rPr>
              <w:rStyle w:val="slostrnky"/>
            </w:rPr>
          </w:pPr>
        </w:p>
      </w:tc>
      <w:tc>
        <w:tcPr>
          <w:tcW w:w="3458" w:type="dxa"/>
          <w:shd w:val="clear" w:color="auto" w:fill="auto"/>
          <w:tcMar>
            <w:left w:w="0" w:type="dxa"/>
            <w:right w:w="0" w:type="dxa"/>
          </w:tcMar>
        </w:tcPr>
        <w:p w14:paraId="0FE5771A" w14:textId="77777777" w:rsidR="00DC37AD" w:rsidRDefault="00DC37AD" w:rsidP="00FC6389">
          <w:pPr>
            <w:pStyle w:val="Zpat"/>
          </w:pPr>
        </w:p>
      </w:tc>
      <w:tc>
        <w:tcPr>
          <w:tcW w:w="5756" w:type="dxa"/>
          <w:shd w:val="clear" w:color="auto" w:fill="auto"/>
          <w:tcMar>
            <w:left w:w="0" w:type="dxa"/>
            <w:right w:w="0" w:type="dxa"/>
          </w:tcMar>
        </w:tcPr>
        <w:p w14:paraId="7116DABD" w14:textId="77777777" w:rsidR="00DC37AD" w:rsidRPr="00D6163D" w:rsidRDefault="00DC37AD" w:rsidP="00FC6389">
          <w:pPr>
            <w:pStyle w:val="Druhdokumentu"/>
          </w:pPr>
        </w:p>
      </w:tc>
    </w:tr>
  </w:tbl>
  <w:p w14:paraId="6751D14B" w14:textId="77777777" w:rsidR="00DC37AD" w:rsidRPr="00D6163D" w:rsidRDefault="00DC37AD" w:rsidP="00FC6389">
    <w:pPr>
      <w:pStyle w:val="Zhlav"/>
      <w:rPr>
        <w:sz w:val="8"/>
        <w:szCs w:val="8"/>
      </w:rPr>
    </w:pPr>
  </w:p>
  <w:p w14:paraId="48D72188" w14:textId="77777777" w:rsidR="00DC37AD" w:rsidRPr="00460660" w:rsidRDefault="00DC37AD">
    <w:pPr>
      <w:pStyle w:val="Zhlav"/>
      <w:rPr>
        <w:sz w:val="2"/>
        <w:szCs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50825F97" w14:textId="77777777" w:rsidTr="00C02D0A">
      <w:trPr>
        <w:trHeight w:hRule="exact" w:val="454"/>
      </w:trPr>
      <w:tc>
        <w:tcPr>
          <w:tcW w:w="1361" w:type="dxa"/>
          <w:tcMar>
            <w:top w:w="57" w:type="dxa"/>
            <w:left w:w="0" w:type="dxa"/>
            <w:right w:w="0" w:type="dxa"/>
          </w:tcMar>
        </w:tcPr>
        <w:p w14:paraId="3080BE33"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560D6DD0" w14:textId="77777777" w:rsidR="00DC37AD" w:rsidRDefault="00DC37AD" w:rsidP="00523EA7">
          <w:pPr>
            <w:pStyle w:val="Zpat"/>
          </w:pPr>
        </w:p>
      </w:tc>
      <w:tc>
        <w:tcPr>
          <w:tcW w:w="5698" w:type="dxa"/>
          <w:shd w:val="clear" w:color="auto" w:fill="auto"/>
          <w:tcMar>
            <w:top w:w="57" w:type="dxa"/>
            <w:left w:w="0" w:type="dxa"/>
            <w:right w:w="0" w:type="dxa"/>
          </w:tcMar>
        </w:tcPr>
        <w:p w14:paraId="5C3AA2BF" w14:textId="77777777" w:rsidR="00DC37AD" w:rsidRPr="00D6163D" w:rsidRDefault="00DC37AD" w:rsidP="00D6163D">
          <w:pPr>
            <w:pStyle w:val="Druhdokumentu"/>
          </w:pPr>
        </w:p>
      </w:tc>
    </w:tr>
  </w:tbl>
  <w:p w14:paraId="3499F468" w14:textId="77777777" w:rsidR="00DC37AD" w:rsidRPr="00D6163D" w:rsidRDefault="00DC37AD">
    <w:pPr>
      <w:pStyle w:val="Zhlav"/>
      <w:rPr>
        <w:sz w:val="8"/>
        <w:szCs w:val="8"/>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1D67D37D" w14:textId="77777777" w:rsidTr="00C02D0A">
      <w:trPr>
        <w:trHeight w:hRule="exact" w:val="454"/>
      </w:trPr>
      <w:tc>
        <w:tcPr>
          <w:tcW w:w="1361" w:type="dxa"/>
          <w:tcMar>
            <w:top w:w="57" w:type="dxa"/>
            <w:left w:w="0" w:type="dxa"/>
            <w:right w:w="0" w:type="dxa"/>
          </w:tcMar>
        </w:tcPr>
        <w:p w14:paraId="7E6D3214"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3E2730BD" w14:textId="77777777" w:rsidR="00DC37AD" w:rsidRDefault="00DC37AD" w:rsidP="00523EA7">
          <w:pPr>
            <w:pStyle w:val="Zpat"/>
          </w:pPr>
        </w:p>
      </w:tc>
      <w:tc>
        <w:tcPr>
          <w:tcW w:w="5698" w:type="dxa"/>
          <w:shd w:val="clear" w:color="auto" w:fill="auto"/>
          <w:tcMar>
            <w:top w:w="57" w:type="dxa"/>
            <w:left w:w="0" w:type="dxa"/>
            <w:right w:w="0" w:type="dxa"/>
          </w:tcMar>
        </w:tcPr>
        <w:p w14:paraId="008585BA" w14:textId="77777777" w:rsidR="00DC37AD" w:rsidRPr="00D6163D" w:rsidRDefault="00DC37AD" w:rsidP="00D6163D">
          <w:pPr>
            <w:pStyle w:val="Druhdokumentu"/>
          </w:pPr>
        </w:p>
      </w:tc>
    </w:tr>
  </w:tbl>
  <w:p w14:paraId="33292E9D" w14:textId="77777777" w:rsidR="00DC37AD" w:rsidRPr="00D6163D" w:rsidRDefault="00DC37AD">
    <w:pPr>
      <w:pStyle w:val="Zhlav"/>
      <w:rPr>
        <w:sz w:val="8"/>
        <w:szCs w:val="8"/>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5362A945" w14:textId="77777777" w:rsidTr="00C02D0A">
      <w:trPr>
        <w:trHeight w:hRule="exact" w:val="454"/>
      </w:trPr>
      <w:tc>
        <w:tcPr>
          <w:tcW w:w="1361" w:type="dxa"/>
          <w:tcMar>
            <w:top w:w="57" w:type="dxa"/>
            <w:left w:w="0" w:type="dxa"/>
            <w:right w:w="0" w:type="dxa"/>
          </w:tcMar>
        </w:tcPr>
        <w:p w14:paraId="190E4EB8"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54EEB917" w14:textId="77777777" w:rsidR="00DC37AD" w:rsidRDefault="00DC37AD" w:rsidP="00523EA7">
          <w:pPr>
            <w:pStyle w:val="Zpat"/>
          </w:pPr>
        </w:p>
      </w:tc>
      <w:tc>
        <w:tcPr>
          <w:tcW w:w="5698" w:type="dxa"/>
          <w:shd w:val="clear" w:color="auto" w:fill="auto"/>
          <w:tcMar>
            <w:top w:w="57" w:type="dxa"/>
            <w:left w:w="0" w:type="dxa"/>
            <w:right w:w="0" w:type="dxa"/>
          </w:tcMar>
        </w:tcPr>
        <w:p w14:paraId="653F95CC" w14:textId="77777777" w:rsidR="00DC37AD" w:rsidRPr="00D6163D" w:rsidRDefault="00DC37AD" w:rsidP="00D6163D">
          <w:pPr>
            <w:pStyle w:val="Druhdokumentu"/>
          </w:pPr>
        </w:p>
      </w:tc>
    </w:tr>
  </w:tbl>
  <w:p w14:paraId="0B04A711" w14:textId="77777777" w:rsidR="00DC37AD" w:rsidRPr="00D6163D" w:rsidRDefault="00DC37AD">
    <w:pPr>
      <w:pStyle w:val="Zhlav"/>
      <w:rPr>
        <w:sz w:val="8"/>
        <w:szCs w:val="8"/>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6C247491" w14:textId="77777777" w:rsidTr="00C02D0A">
      <w:trPr>
        <w:trHeight w:hRule="exact" w:val="454"/>
      </w:trPr>
      <w:tc>
        <w:tcPr>
          <w:tcW w:w="1361" w:type="dxa"/>
          <w:tcMar>
            <w:top w:w="57" w:type="dxa"/>
            <w:left w:w="0" w:type="dxa"/>
            <w:right w:w="0" w:type="dxa"/>
          </w:tcMar>
        </w:tcPr>
        <w:p w14:paraId="2D1CFD8C"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4C37B60E" w14:textId="77777777" w:rsidR="00DC37AD" w:rsidRDefault="00DC37AD" w:rsidP="00523EA7">
          <w:pPr>
            <w:pStyle w:val="Zpat"/>
          </w:pPr>
        </w:p>
      </w:tc>
      <w:tc>
        <w:tcPr>
          <w:tcW w:w="5698" w:type="dxa"/>
          <w:shd w:val="clear" w:color="auto" w:fill="auto"/>
          <w:tcMar>
            <w:top w:w="57" w:type="dxa"/>
            <w:left w:w="0" w:type="dxa"/>
            <w:right w:w="0" w:type="dxa"/>
          </w:tcMar>
        </w:tcPr>
        <w:p w14:paraId="10501AE5" w14:textId="77777777" w:rsidR="00DC37AD" w:rsidRPr="00D6163D" w:rsidRDefault="00DC37AD" w:rsidP="00D6163D">
          <w:pPr>
            <w:pStyle w:val="Druhdokumentu"/>
          </w:pPr>
        </w:p>
      </w:tc>
    </w:tr>
  </w:tbl>
  <w:p w14:paraId="4D98D36A" w14:textId="77777777" w:rsidR="00DC37AD" w:rsidRPr="00D6163D" w:rsidRDefault="00DC37AD">
    <w:pPr>
      <w:pStyle w:val="Zhlav"/>
      <w:rPr>
        <w:sz w:val="8"/>
        <w:szCs w:val="8"/>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5DA0C32F" w14:textId="77777777" w:rsidTr="00C02D0A">
      <w:trPr>
        <w:trHeight w:hRule="exact" w:val="454"/>
      </w:trPr>
      <w:tc>
        <w:tcPr>
          <w:tcW w:w="1361" w:type="dxa"/>
          <w:tcMar>
            <w:top w:w="57" w:type="dxa"/>
            <w:left w:w="0" w:type="dxa"/>
            <w:right w:w="0" w:type="dxa"/>
          </w:tcMar>
        </w:tcPr>
        <w:p w14:paraId="0012662A"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5CE6143A" w14:textId="77777777" w:rsidR="00DC37AD" w:rsidRDefault="00DC37AD" w:rsidP="00523EA7">
          <w:pPr>
            <w:pStyle w:val="Zpat"/>
          </w:pPr>
        </w:p>
      </w:tc>
      <w:tc>
        <w:tcPr>
          <w:tcW w:w="5698" w:type="dxa"/>
          <w:shd w:val="clear" w:color="auto" w:fill="auto"/>
          <w:tcMar>
            <w:top w:w="57" w:type="dxa"/>
            <w:left w:w="0" w:type="dxa"/>
            <w:right w:w="0" w:type="dxa"/>
          </w:tcMar>
        </w:tcPr>
        <w:p w14:paraId="01A2CD0B" w14:textId="77777777" w:rsidR="00DC37AD" w:rsidRPr="00D6163D" w:rsidRDefault="00DC37AD" w:rsidP="00D6163D">
          <w:pPr>
            <w:pStyle w:val="Druhdokumentu"/>
          </w:pPr>
        </w:p>
      </w:tc>
    </w:tr>
  </w:tbl>
  <w:p w14:paraId="7B6CD802" w14:textId="77777777" w:rsidR="00DC37AD" w:rsidRPr="00D6163D" w:rsidRDefault="00DC37AD">
    <w:pPr>
      <w:pStyle w:val="Zhlav"/>
      <w:rPr>
        <w:sz w:val="8"/>
        <w:szCs w:val="8"/>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456EE47A" w14:textId="77777777" w:rsidTr="00C02D0A">
      <w:trPr>
        <w:trHeight w:hRule="exact" w:val="454"/>
      </w:trPr>
      <w:tc>
        <w:tcPr>
          <w:tcW w:w="1361" w:type="dxa"/>
          <w:tcMar>
            <w:top w:w="57" w:type="dxa"/>
            <w:left w:w="0" w:type="dxa"/>
            <w:right w:w="0" w:type="dxa"/>
          </w:tcMar>
        </w:tcPr>
        <w:p w14:paraId="16D9DD74"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3F11630A" w14:textId="77777777" w:rsidR="00DC37AD" w:rsidRDefault="00DC37AD" w:rsidP="00523EA7">
          <w:pPr>
            <w:pStyle w:val="Zpat"/>
          </w:pPr>
        </w:p>
      </w:tc>
      <w:tc>
        <w:tcPr>
          <w:tcW w:w="5698" w:type="dxa"/>
          <w:shd w:val="clear" w:color="auto" w:fill="auto"/>
          <w:tcMar>
            <w:top w:w="57" w:type="dxa"/>
            <w:left w:w="0" w:type="dxa"/>
            <w:right w:w="0" w:type="dxa"/>
          </w:tcMar>
        </w:tcPr>
        <w:p w14:paraId="19113D71" w14:textId="77777777" w:rsidR="00DC37AD" w:rsidRPr="00D6163D" w:rsidRDefault="00DC37AD" w:rsidP="00D6163D">
          <w:pPr>
            <w:pStyle w:val="Druhdokumentu"/>
          </w:pPr>
        </w:p>
      </w:tc>
    </w:tr>
  </w:tbl>
  <w:p w14:paraId="4A4000A6" w14:textId="77777777" w:rsidR="00DC37AD" w:rsidRPr="00D6163D" w:rsidRDefault="00DC37AD">
    <w:pPr>
      <w:pStyle w:val="Zhlav"/>
      <w:rPr>
        <w:sz w:val="8"/>
        <w:szCs w:val="8"/>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3424F469" w14:textId="77777777" w:rsidTr="00C02D0A">
      <w:trPr>
        <w:trHeight w:hRule="exact" w:val="454"/>
      </w:trPr>
      <w:tc>
        <w:tcPr>
          <w:tcW w:w="1361" w:type="dxa"/>
          <w:tcMar>
            <w:top w:w="57" w:type="dxa"/>
            <w:left w:w="0" w:type="dxa"/>
            <w:right w:w="0" w:type="dxa"/>
          </w:tcMar>
        </w:tcPr>
        <w:p w14:paraId="6EF4D9A9"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424F1A70" w14:textId="77777777" w:rsidR="00DC37AD" w:rsidRDefault="00DC37AD" w:rsidP="00523EA7">
          <w:pPr>
            <w:pStyle w:val="Zpat"/>
          </w:pPr>
        </w:p>
      </w:tc>
      <w:tc>
        <w:tcPr>
          <w:tcW w:w="5698" w:type="dxa"/>
          <w:shd w:val="clear" w:color="auto" w:fill="auto"/>
          <w:tcMar>
            <w:top w:w="57" w:type="dxa"/>
            <w:left w:w="0" w:type="dxa"/>
            <w:right w:w="0" w:type="dxa"/>
          </w:tcMar>
        </w:tcPr>
        <w:p w14:paraId="6FB5FFD8" w14:textId="77777777" w:rsidR="00DC37AD" w:rsidRPr="00D6163D" w:rsidRDefault="00DC37AD" w:rsidP="00D6163D">
          <w:pPr>
            <w:pStyle w:val="Druhdokumentu"/>
          </w:pPr>
        </w:p>
      </w:tc>
    </w:tr>
  </w:tbl>
  <w:p w14:paraId="08C12C33" w14:textId="77777777" w:rsidR="00DC37AD" w:rsidRPr="00D6163D" w:rsidRDefault="00DC37AD">
    <w:pPr>
      <w:pStyle w:val="Zhlav"/>
      <w:rPr>
        <w:sz w:val="8"/>
        <w:szCs w:val="8"/>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DC37AD" w14:paraId="5B1AC796" w14:textId="77777777" w:rsidTr="00C02D0A">
      <w:trPr>
        <w:trHeight w:hRule="exact" w:val="454"/>
      </w:trPr>
      <w:tc>
        <w:tcPr>
          <w:tcW w:w="1361" w:type="dxa"/>
          <w:tcMar>
            <w:top w:w="57" w:type="dxa"/>
            <w:left w:w="0" w:type="dxa"/>
            <w:right w:w="0" w:type="dxa"/>
          </w:tcMar>
        </w:tcPr>
        <w:p w14:paraId="127F1B6D" w14:textId="77777777" w:rsidR="00DC37AD" w:rsidRPr="00B8518B" w:rsidRDefault="00DC37AD" w:rsidP="00523EA7">
          <w:pPr>
            <w:pStyle w:val="Zpat"/>
            <w:rPr>
              <w:rStyle w:val="slostrnky"/>
            </w:rPr>
          </w:pPr>
        </w:p>
      </w:tc>
      <w:tc>
        <w:tcPr>
          <w:tcW w:w="3458" w:type="dxa"/>
          <w:shd w:val="clear" w:color="auto" w:fill="auto"/>
          <w:tcMar>
            <w:top w:w="57" w:type="dxa"/>
            <w:left w:w="0" w:type="dxa"/>
            <w:right w:w="0" w:type="dxa"/>
          </w:tcMar>
        </w:tcPr>
        <w:p w14:paraId="314BD8E6" w14:textId="77777777" w:rsidR="00DC37AD" w:rsidRDefault="00DC37AD" w:rsidP="00523EA7">
          <w:pPr>
            <w:pStyle w:val="Zpat"/>
          </w:pPr>
        </w:p>
      </w:tc>
      <w:tc>
        <w:tcPr>
          <w:tcW w:w="5698" w:type="dxa"/>
          <w:shd w:val="clear" w:color="auto" w:fill="auto"/>
          <w:tcMar>
            <w:top w:w="57" w:type="dxa"/>
            <w:left w:w="0" w:type="dxa"/>
            <w:right w:w="0" w:type="dxa"/>
          </w:tcMar>
        </w:tcPr>
        <w:p w14:paraId="45CCC127" w14:textId="77777777" w:rsidR="00DC37AD" w:rsidRPr="00D6163D" w:rsidRDefault="00DC37AD" w:rsidP="00D6163D">
          <w:pPr>
            <w:pStyle w:val="Druhdokumentu"/>
          </w:pPr>
        </w:p>
      </w:tc>
    </w:tr>
  </w:tbl>
  <w:p w14:paraId="2D67BE34" w14:textId="77777777" w:rsidR="00DC37AD" w:rsidRPr="00D6163D" w:rsidRDefault="00DC37AD">
    <w:pPr>
      <w:pStyle w:val="Zhlav"/>
      <w:rPr>
        <w:sz w:val="8"/>
        <w:szCs w:val="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2A11375"/>
    <w:multiLevelType w:val="multilevel"/>
    <w:tmpl w:val="4150E7CA"/>
    <w:lvl w:ilvl="0">
      <w:start w:val="1"/>
      <w:numFmt w:val="decimal"/>
      <w:pStyle w:val="Nadpis1-1"/>
      <w:lvlText w:val="%1."/>
      <w:lvlJc w:val="left"/>
      <w:pPr>
        <w:tabs>
          <w:tab w:val="num" w:pos="737"/>
        </w:tabs>
        <w:ind w:left="737" w:hanging="737"/>
      </w:pPr>
      <w:rPr>
        <w:rFonts w:hint="default"/>
      </w:rPr>
    </w:lvl>
    <w:lvl w:ilvl="1">
      <w:start w:val="1"/>
      <w:numFmt w:val="decimal"/>
      <w:pStyle w:val="Text1-1"/>
      <w:lvlText w:val="%1.%2"/>
      <w:lvlJc w:val="left"/>
      <w:pPr>
        <w:tabs>
          <w:tab w:val="num" w:pos="737"/>
        </w:tabs>
        <w:ind w:left="737" w:hanging="737"/>
      </w:pPr>
      <w:rPr>
        <w:rFonts w:hint="default"/>
      </w:rPr>
    </w:lvl>
    <w:lvl w:ilvl="2">
      <w:start w:val="1"/>
      <w:numFmt w:val="decimal"/>
      <w:pStyle w:val="Text1-2"/>
      <w:lvlText w:val="%1.%2.%3"/>
      <w:lvlJc w:val="left"/>
      <w:pPr>
        <w:tabs>
          <w:tab w:val="num" w:pos="1474"/>
        </w:tabs>
        <w:ind w:left="1474" w:hanging="737"/>
      </w:pPr>
      <w:rPr>
        <w:rFonts w:asciiTheme="minorHAnsi" w:hAnsiTheme="minorHAnsi" w:hint="default"/>
        <w:b w:val="0"/>
        <w:i w:val="0"/>
        <w:sz w:val="18"/>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 w15:restartNumberingAfterBreak="0">
    <w:nsid w:val="068D09EC"/>
    <w:multiLevelType w:val="multilevel"/>
    <w:tmpl w:val="79264D62"/>
    <w:styleLink w:val="ListBulletmultilevel"/>
    <w:lvl w:ilvl="0">
      <w:start w:val="1"/>
      <w:numFmt w:val="bullet"/>
      <w:lvlText w:val=""/>
      <w:lvlJc w:val="left"/>
      <w:pPr>
        <w:ind w:left="454" w:hanging="170"/>
      </w:pPr>
      <w:rPr>
        <w:rFonts w:ascii="Symbol" w:hAnsi="Symbol" w:hint="default"/>
      </w:rPr>
    </w:lvl>
    <w:lvl w:ilvl="1">
      <w:start w:val="1"/>
      <w:numFmt w:val="bullet"/>
      <w:lvlText w:val="◦"/>
      <w:lvlJc w:val="left"/>
      <w:pPr>
        <w:ind w:left="654" w:hanging="113"/>
      </w:pPr>
      <w:rPr>
        <w:rFonts w:ascii="Verdana" w:hAnsi="Verdana" w:hint="default"/>
      </w:rPr>
    </w:lvl>
    <w:lvl w:ilvl="2">
      <w:start w:val="1"/>
      <w:numFmt w:val="bullet"/>
      <w:lvlText w:val="◦"/>
      <w:lvlJc w:val="left"/>
      <w:pPr>
        <w:ind w:left="854" w:hanging="113"/>
      </w:pPr>
      <w:rPr>
        <w:rFonts w:ascii="Verdana" w:hAnsi="Verdana" w:hint="default"/>
      </w:rPr>
    </w:lvl>
    <w:lvl w:ilvl="3">
      <w:start w:val="1"/>
      <w:numFmt w:val="bullet"/>
      <w:lvlText w:val="◦"/>
      <w:lvlJc w:val="left"/>
      <w:pPr>
        <w:ind w:left="1054" w:hanging="113"/>
      </w:pPr>
      <w:rPr>
        <w:rFonts w:ascii="Verdana" w:hAnsi="Verdana" w:hint="default"/>
      </w:rPr>
    </w:lvl>
    <w:lvl w:ilvl="4">
      <w:start w:val="1"/>
      <w:numFmt w:val="bullet"/>
      <w:lvlText w:val="◦"/>
      <w:lvlJc w:val="left"/>
      <w:pPr>
        <w:ind w:left="1254" w:hanging="113"/>
      </w:pPr>
      <w:rPr>
        <w:rFonts w:ascii="Verdana" w:hAnsi="Verdana" w:hint="default"/>
      </w:rPr>
    </w:lvl>
    <w:lvl w:ilvl="5">
      <w:start w:val="1"/>
      <w:numFmt w:val="bullet"/>
      <w:lvlText w:val="◦"/>
      <w:lvlJc w:val="left"/>
      <w:pPr>
        <w:ind w:left="1454" w:hanging="113"/>
      </w:pPr>
      <w:rPr>
        <w:rFonts w:ascii="Verdana" w:hAnsi="Verdana" w:hint="default"/>
      </w:rPr>
    </w:lvl>
    <w:lvl w:ilvl="6">
      <w:start w:val="1"/>
      <w:numFmt w:val="bullet"/>
      <w:lvlText w:val="◦"/>
      <w:lvlJc w:val="left"/>
      <w:pPr>
        <w:ind w:left="1654" w:hanging="113"/>
      </w:pPr>
      <w:rPr>
        <w:rFonts w:ascii="Verdana" w:hAnsi="Verdana" w:hint="default"/>
      </w:rPr>
    </w:lvl>
    <w:lvl w:ilvl="7">
      <w:start w:val="1"/>
      <w:numFmt w:val="bullet"/>
      <w:lvlText w:val="◦"/>
      <w:lvlJc w:val="left"/>
      <w:pPr>
        <w:ind w:left="1854" w:hanging="113"/>
      </w:pPr>
      <w:rPr>
        <w:rFonts w:ascii="Verdana" w:hAnsi="Verdana" w:hint="default"/>
      </w:rPr>
    </w:lvl>
    <w:lvl w:ilvl="8">
      <w:start w:val="1"/>
      <w:numFmt w:val="bullet"/>
      <w:lvlText w:val="◦"/>
      <w:lvlJc w:val="left"/>
      <w:pPr>
        <w:ind w:left="2054" w:hanging="113"/>
      </w:pPr>
      <w:rPr>
        <w:rFonts w:ascii="Verdana" w:hAnsi="Verdana" w:hint="default"/>
      </w:rPr>
    </w:lvl>
  </w:abstractNum>
  <w:abstractNum w:abstractNumId="2" w15:restartNumberingAfterBreak="0">
    <w:nsid w:val="1582512B"/>
    <w:multiLevelType w:val="multilevel"/>
    <w:tmpl w:val="A042B3E0"/>
    <w:lvl w:ilvl="0">
      <w:start w:val="1"/>
      <w:numFmt w:val="decimal"/>
      <w:pStyle w:val="Nadpis2-1"/>
      <w:lvlText w:val="%1."/>
      <w:lvlJc w:val="left"/>
      <w:pPr>
        <w:tabs>
          <w:tab w:val="num" w:pos="737"/>
        </w:tabs>
        <w:ind w:left="737" w:hanging="737"/>
      </w:pPr>
      <w:rPr>
        <w:rFonts w:hint="default"/>
      </w:rPr>
    </w:lvl>
    <w:lvl w:ilvl="1">
      <w:start w:val="1"/>
      <w:numFmt w:val="decimal"/>
      <w:pStyle w:val="Nadpis2-2"/>
      <w:lvlText w:val="%1.%2"/>
      <w:lvlJc w:val="left"/>
      <w:pPr>
        <w:tabs>
          <w:tab w:val="num" w:pos="737"/>
        </w:tabs>
        <w:ind w:left="737" w:hanging="737"/>
      </w:pPr>
      <w:rPr>
        <w:rFonts w:asciiTheme="majorHAnsi" w:hAnsiTheme="majorHAnsi" w:hint="default"/>
      </w:rPr>
    </w:lvl>
    <w:lvl w:ilvl="2">
      <w:start w:val="1"/>
      <w:numFmt w:val="decimal"/>
      <w:pStyle w:val="Text2-1"/>
      <w:lvlText w:val="%1.%2.%3"/>
      <w:lvlJc w:val="left"/>
      <w:pPr>
        <w:tabs>
          <w:tab w:val="num" w:pos="737"/>
        </w:tabs>
        <w:ind w:left="737" w:hanging="737"/>
      </w:pPr>
      <w:rPr>
        <w:rFonts w:hint="default"/>
      </w:rPr>
    </w:lvl>
    <w:lvl w:ilvl="3">
      <w:start w:val="1"/>
      <w:numFmt w:val="decimal"/>
      <w:pStyle w:val="Text2-2"/>
      <w:lvlText w:val="%1.%2.%3.%4"/>
      <w:lvlJc w:val="left"/>
      <w:pPr>
        <w:tabs>
          <w:tab w:val="num" w:pos="1701"/>
        </w:tabs>
        <w:ind w:left="1701" w:hanging="964"/>
      </w:pPr>
      <w:rPr>
        <w:rFonts w:hint="default"/>
      </w:rPr>
    </w:lvl>
    <w:lvl w:ilvl="4">
      <w:start w:val="1"/>
      <w:numFmt w:val="lowerLetter"/>
      <w:lvlText w:val="%5."/>
      <w:lvlJc w:val="left"/>
      <w:pPr>
        <w:tabs>
          <w:tab w:val="num" w:pos="567"/>
        </w:tabs>
        <w:ind w:left="737" w:hanging="737"/>
      </w:pPr>
      <w:rPr>
        <w:rFonts w:hint="default"/>
      </w:rPr>
    </w:lvl>
    <w:lvl w:ilvl="5">
      <w:start w:val="1"/>
      <w:numFmt w:val="lowerRoman"/>
      <w:lvlText w:val="%6."/>
      <w:lvlJc w:val="right"/>
      <w:pPr>
        <w:tabs>
          <w:tab w:val="num" w:pos="567"/>
        </w:tabs>
        <w:ind w:left="737" w:hanging="737"/>
      </w:pPr>
      <w:rPr>
        <w:rFonts w:hint="default"/>
      </w:rPr>
    </w:lvl>
    <w:lvl w:ilvl="6">
      <w:start w:val="1"/>
      <w:numFmt w:val="decimal"/>
      <w:lvlText w:val="%7."/>
      <w:lvlJc w:val="left"/>
      <w:pPr>
        <w:tabs>
          <w:tab w:val="num" w:pos="567"/>
        </w:tabs>
        <w:ind w:left="737" w:hanging="737"/>
      </w:pPr>
      <w:rPr>
        <w:rFonts w:hint="default"/>
      </w:rPr>
    </w:lvl>
    <w:lvl w:ilvl="7">
      <w:start w:val="1"/>
      <w:numFmt w:val="lowerLetter"/>
      <w:lvlText w:val="%8."/>
      <w:lvlJc w:val="left"/>
      <w:pPr>
        <w:tabs>
          <w:tab w:val="num" w:pos="567"/>
        </w:tabs>
        <w:ind w:left="737" w:hanging="737"/>
      </w:pPr>
      <w:rPr>
        <w:rFonts w:hint="default"/>
      </w:rPr>
    </w:lvl>
    <w:lvl w:ilvl="8">
      <w:start w:val="1"/>
      <w:numFmt w:val="lowerRoman"/>
      <w:lvlText w:val="%9."/>
      <w:lvlJc w:val="right"/>
      <w:pPr>
        <w:tabs>
          <w:tab w:val="num" w:pos="567"/>
        </w:tabs>
        <w:ind w:left="737" w:hanging="737"/>
      </w:pPr>
      <w:rPr>
        <w:rFonts w:hint="default"/>
      </w:rPr>
    </w:lvl>
  </w:abstractNum>
  <w:abstractNum w:abstractNumId="3" w15:restartNumberingAfterBreak="0">
    <w:nsid w:val="1A4C08B3"/>
    <w:multiLevelType w:val="multilevel"/>
    <w:tmpl w:val="CABE99FC"/>
    <w:styleLink w:val="ListNumbermultilevel"/>
    <w:lvl w:ilvl="0">
      <w:start w:val="1"/>
      <w:numFmt w:val="decimal"/>
      <w:lvlText w:val="%1."/>
      <w:lvlJc w:val="left"/>
      <w:pPr>
        <w:tabs>
          <w:tab w:val="num" w:pos="851"/>
        </w:tabs>
        <w:ind w:left="624" w:hanging="340"/>
      </w:pPr>
      <w:rPr>
        <w:rFonts w:hint="default"/>
      </w:rPr>
    </w:lvl>
    <w:lvl w:ilvl="1">
      <w:start w:val="1"/>
      <w:numFmt w:val="decimal"/>
      <w:lvlText w:val="%1.%2"/>
      <w:lvlJc w:val="left"/>
      <w:pPr>
        <w:tabs>
          <w:tab w:val="num" w:pos="1191"/>
        </w:tabs>
        <w:ind w:left="1077" w:hanging="453"/>
      </w:pPr>
      <w:rPr>
        <w:rFonts w:hint="default"/>
      </w:rPr>
    </w:lvl>
    <w:lvl w:ilvl="2">
      <w:start w:val="1"/>
      <w:numFmt w:val="decimal"/>
      <w:lvlText w:val="%1.%2.%3"/>
      <w:lvlJc w:val="left"/>
      <w:pPr>
        <w:tabs>
          <w:tab w:val="num" w:pos="1843"/>
        </w:tabs>
        <w:ind w:left="1729" w:hanging="652"/>
      </w:pPr>
      <w:rPr>
        <w:rFonts w:hint="default"/>
      </w:rPr>
    </w:lvl>
    <w:lvl w:ilvl="3">
      <w:start w:val="1"/>
      <w:numFmt w:val="decimal"/>
      <w:lvlText w:val="%1.%2.%3.%4"/>
      <w:lvlJc w:val="left"/>
      <w:pPr>
        <w:tabs>
          <w:tab w:val="num" w:pos="2665"/>
        </w:tabs>
        <w:ind w:left="2552" w:hanging="823"/>
      </w:pPr>
      <w:rPr>
        <w:rFonts w:hint="default"/>
      </w:rPr>
    </w:lvl>
    <w:lvl w:ilvl="4">
      <w:start w:val="1"/>
      <w:numFmt w:val="decimal"/>
      <w:lvlText w:val="%1.%2.%3.%4.%5"/>
      <w:lvlJc w:val="left"/>
      <w:pPr>
        <w:tabs>
          <w:tab w:val="num" w:pos="3686"/>
        </w:tabs>
        <w:ind w:left="3572" w:hanging="1020"/>
      </w:pPr>
      <w:rPr>
        <w:rFonts w:hint="default"/>
      </w:rPr>
    </w:lvl>
    <w:lvl w:ilvl="5">
      <w:start w:val="1"/>
      <w:numFmt w:val="none"/>
      <w:lvlText w:val=""/>
      <w:lvlJc w:val="left"/>
      <w:pPr>
        <w:tabs>
          <w:tab w:val="num" w:pos="3686"/>
        </w:tabs>
        <w:ind w:left="3572" w:hanging="3572"/>
      </w:pPr>
      <w:rPr>
        <w:rFonts w:hint="default"/>
      </w:rPr>
    </w:lvl>
    <w:lvl w:ilvl="6">
      <w:start w:val="1"/>
      <w:numFmt w:val="none"/>
      <w:lvlText w:val=""/>
      <w:lvlJc w:val="left"/>
      <w:pPr>
        <w:tabs>
          <w:tab w:val="num" w:pos="3912"/>
        </w:tabs>
        <w:ind w:left="3799" w:hanging="3799"/>
      </w:pPr>
      <w:rPr>
        <w:rFonts w:hint="default"/>
      </w:rPr>
    </w:lvl>
    <w:lvl w:ilvl="7">
      <w:start w:val="1"/>
      <w:numFmt w:val="none"/>
      <w:lvlText w:val=""/>
      <w:lvlJc w:val="left"/>
      <w:pPr>
        <w:tabs>
          <w:tab w:val="num" w:pos="4139"/>
        </w:tabs>
        <w:ind w:left="4026" w:hanging="4026"/>
      </w:pPr>
      <w:rPr>
        <w:rFonts w:hint="default"/>
      </w:rPr>
    </w:lvl>
    <w:lvl w:ilvl="8">
      <w:start w:val="1"/>
      <w:numFmt w:val="none"/>
      <w:lvlText w:val=""/>
      <w:lvlJc w:val="left"/>
      <w:pPr>
        <w:tabs>
          <w:tab w:val="num" w:pos="4366"/>
        </w:tabs>
        <w:ind w:left="4253" w:hanging="4253"/>
      </w:pPr>
      <w:rPr>
        <w:rFonts w:hint="default"/>
      </w:rPr>
    </w:lvl>
  </w:abstractNum>
  <w:abstractNum w:abstractNumId="4" w15:restartNumberingAfterBreak="0">
    <w:nsid w:val="1C453D81"/>
    <w:multiLevelType w:val="hybridMultilevel"/>
    <w:tmpl w:val="8C122180"/>
    <w:lvl w:ilvl="0" w:tplc="04050001">
      <w:start w:val="1"/>
      <w:numFmt w:val="bullet"/>
      <w:lvlText w:val=""/>
      <w:lvlJc w:val="left"/>
      <w:pPr>
        <w:ind w:left="1457" w:hanging="360"/>
      </w:pPr>
      <w:rPr>
        <w:rFonts w:ascii="Symbol" w:hAnsi="Symbol" w:hint="default"/>
      </w:rPr>
    </w:lvl>
    <w:lvl w:ilvl="1" w:tplc="04050003" w:tentative="1">
      <w:start w:val="1"/>
      <w:numFmt w:val="bullet"/>
      <w:lvlText w:val="o"/>
      <w:lvlJc w:val="left"/>
      <w:pPr>
        <w:ind w:left="2177" w:hanging="360"/>
      </w:pPr>
      <w:rPr>
        <w:rFonts w:ascii="Courier New" w:hAnsi="Courier New" w:cs="Courier New" w:hint="default"/>
      </w:rPr>
    </w:lvl>
    <w:lvl w:ilvl="2" w:tplc="04050005" w:tentative="1">
      <w:start w:val="1"/>
      <w:numFmt w:val="bullet"/>
      <w:lvlText w:val=""/>
      <w:lvlJc w:val="left"/>
      <w:pPr>
        <w:ind w:left="2897" w:hanging="360"/>
      </w:pPr>
      <w:rPr>
        <w:rFonts w:ascii="Wingdings" w:hAnsi="Wingdings" w:hint="default"/>
      </w:rPr>
    </w:lvl>
    <w:lvl w:ilvl="3" w:tplc="04050001" w:tentative="1">
      <w:start w:val="1"/>
      <w:numFmt w:val="bullet"/>
      <w:lvlText w:val=""/>
      <w:lvlJc w:val="left"/>
      <w:pPr>
        <w:ind w:left="3617" w:hanging="360"/>
      </w:pPr>
      <w:rPr>
        <w:rFonts w:ascii="Symbol" w:hAnsi="Symbol" w:hint="default"/>
      </w:rPr>
    </w:lvl>
    <w:lvl w:ilvl="4" w:tplc="04050003" w:tentative="1">
      <w:start w:val="1"/>
      <w:numFmt w:val="bullet"/>
      <w:lvlText w:val="o"/>
      <w:lvlJc w:val="left"/>
      <w:pPr>
        <w:ind w:left="4337" w:hanging="360"/>
      </w:pPr>
      <w:rPr>
        <w:rFonts w:ascii="Courier New" w:hAnsi="Courier New" w:cs="Courier New" w:hint="default"/>
      </w:rPr>
    </w:lvl>
    <w:lvl w:ilvl="5" w:tplc="04050005" w:tentative="1">
      <w:start w:val="1"/>
      <w:numFmt w:val="bullet"/>
      <w:lvlText w:val=""/>
      <w:lvlJc w:val="left"/>
      <w:pPr>
        <w:ind w:left="5057" w:hanging="360"/>
      </w:pPr>
      <w:rPr>
        <w:rFonts w:ascii="Wingdings" w:hAnsi="Wingdings" w:hint="default"/>
      </w:rPr>
    </w:lvl>
    <w:lvl w:ilvl="6" w:tplc="04050001" w:tentative="1">
      <w:start w:val="1"/>
      <w:numFmt w:val="bullet"/>
      <w:lvlText w:val=""/>
      <w:lvlJc w:val="left"/>
      <w:pPr>
        <w:ind w:left="5777" w:hanging="360"/>
      </w:pPr>
      <w:rPr>
        <w:rFonts w:ascii="Symbol" w:hAnsi="Symbol" w:hint="default"/>
      </w:rPr>
    </w:lvl>
    <w:lvl w:ilvl="7" w:tplc="04050003" w:tentative="1">
      <w:start w:val="1"/>
      <w:numFmt w:val="bullet"/>
      <w:lvlText w:val="o"/>
      <w:lvlJc w:val="left"/>
      <w:pPr>
        <w:ind w:left="6497" w:hanging="360"/>
      </w:pPr>
      <w:rPr>
        <w:rFonts w:ascii="Courier New" w:hAnsi="Courier New" w:cs="Courier New" w:hint="default"/>
      </w:rPr>
    </w:lvl>
    <w:lvl w:ilvl="8" w:tplc="04050005" w:tentative="1">
      <w:start w:val="1"/>
      <w:numFmt w:val="bullet"/>
      <w:lvlText w:val=""/>
      <w:lvlJc w:val="left"/>
      <w:pPr>
        <w:ind w:left="7217" w:hanging="360"/>
      </w:pPr>
      <w:rPr>
        <w:rFonts w:ascii="Wingdings" w:hAnsi="Wingdings" w:hint="default"/>
      </w:rPr>
    </w:lvl>
  </w:abstractNum>
  <w:abstractNum w:abstractNumId="5" w15:restartNumberingAfterBreak="0">
    <w:nsid w:val="22B077CD"/>
    <w:multiLevelType w:val="hybridMultilevel"/>
    <w:tmpl w:val="AFB6782E"/>
    <w:lvl w:ilvl="0" w:tplc="04050001">
      <w:start w:val="1"/>
      <w:numFmt w:val="bullet"/>
      <w:lvlText w:val=""/>
      <w:lvlJc w:val="left"/>
      <w:pPr>
        <w:ind w:left="2280" w:hanging="360"/>
      </w:pPr>
      <w:rPr>
        <w:rFonts w:ascii="Symbol" w:hAnsi="Symbol" w:hint="default"/>
      </w:rPr>
    </w:lvl>
    <w:lvl w:ilvl="1" w:tplc="04050003" w:tentative="1">
      <w:start w:val="1"/>
      <w:numFmt w:val="bullet"/>
      <w:lvlText w:val="o"/>
      <w:lvlJc w:val="left"/>
      <w:pPr>
        <w:ind w:left="3000" w:hanging="360"/>
      </w:pPr>
      <w:rPr>
        <w:rFonts w:ascii="Courier New" w:hAnsi="Courier New" w:cs="Courier New" w:hint="default"/>
      </w:rPr>
    </w:lvl>
    <w:lvl w:ilvl="2" w:tplc="04050005" w:tentative="1">
      <w:start w:val="1"/>
      <w:numFmt w:val="bullet"/>
      <w:lvlText w:val=""/>
      <w:lvlJc w:val="left"/>
      <w:pPr>
        <w:ind w:left="3720" w:hanging="360"/>
      </w:pPr>
      <w:rPr>
        <w:rFonts w:ascii="Wingdings" w:hAnsi="Wingdings" w:hint="default"/>
      </w:rPr>
    </w:lvl>
    <w:lvl w:ilvl="3" w:tplc="04050001" w:tentative="1">
      <w:start w:val="1"/>
      <w:numFmt w:val="bullet"/>
      <w:lvlText w:val=""/>
      <w:lvlJc w:val="left"/>
      <w:pPr>
        <w:ind w:left="4440" w:hanging="360"/>
      </w:pPr>
      <w:rPr>
        <w:rFonts w:ascii="Symbol" w:hAnsi="Symbol" w:hint="default"/>
      </w:rPr>
    </w:lvl>
    <w:lvl w:ilvl="4" w:tplc="04050003" w:tentative="1">
      <w:start w:val="1"/>
      <w:numFmt w:val="bullet"/>
      <w:lvlText w:val="o"/>
      <w:lvlJc w:val="left"/>
      <w:pPr>
        <w:ind w:left="5160" w:hanging="360"/>
      </w:pPr>
      <w:rPr>
        <w:rFonts w:ascii="Courier New" w:hAnsi="Courier New" w:cs="Courier New" w:hint="default"/>
      </w:rPr>
    </w:lvl>
    <w:lvl w:ilvl="5" w:tplc="04050005" w:tentative="1">
      <w:start w:val="1"/>
      <w:numFmt w:val="bullet"/>
      <w:lvlText w:val=""/>
      <w:lvlJc w:val="left"/>
      <w:pPr>
        <w:ind w:left="5880" w:hanging="360"/>
      </w:pPr>
      <w:rPr>
        <w:rFonts w:ascii="Wingdings" w:hAnsi="Wingdings" w:hint="default"/>
      </w:rPr>
    </w:lvl>
    <w:lvl w:ilvl="6" w:tplc="04050001" w:tentative="1">
      <w:start w:val="1"/>
      <w:numFmt w:val="bullet"/>
      <w:lvlText w:val=""/>
      <w:lvlJc w:val="left"/>
      <w:pPr>
        <w:ind w:left="6600" w:hanging="360"/>
      </w:pPr>
      <w:rPr>
        <w:rFonts w:ascii="Symbol" w:hAnsi="Symbol" w:hint="default"/>
      </w:rPr>
    </w:lvl>
    <w:lvl w:ilvl="7" w:tplc="04050003" w:tentative="1">
      <w:start w:val="1"/>
      <w:numFmt w:val="bullet"/>
      <w:lvlText w:val="o"/>
      <w:lvlJc w:val="left"/>
      <w:pPr>
        <w:ind w:left="7320" w:hanging="360"/>
      </w:pPr>
      <w:rPr>
        <w:rFonts w:ascii="Courier New" w:hAnsi="Courier New" w:cs="Courier New" w:hint="default"/>
      </w:rPr>
    </w:lvl>
    <w:lvl w:ilvl="8" w:tplc="04050005" w:tentative="1">
      <w:start w:val="1"/>
      <w:numFmt w:val="bullet"/>
      <w:lvlText w:val=""/>
      <w:lvlJc w:val="left"/>
      <w:pPr>
        <w:ind w:left="8040" w:hanging="360"/>
      </w:pPr>
      <w:rPr>
        <w:rFonts w:ascii="Wingdings" w:hAnsi="Wingdings" w:hint="default"/>
      </w:rPr>
    </w:lvl>
  </w:abstractNum>
  <w:abstractNum w:abstractNumId="6" w15:restartNumberingAfterBreak="0">
    <w:nsid w:val="28F73F7A"/>
    <w:multiLevelType w:val="hybridMultilevel"/>
    <w:tmpl w:val="00D06ED2"/>
    <w:lvl w:ilvl="0" w:tplc="79948426">
      <w:start w:val="1"/>
      <w:numFmt w:val="decimal"/>
      <w:lvlText w:val="2.4.%1"/>
      <w:lvlJc w:val="left"/>
      <w:pPr>
        <w:ind w:left="1457" w:hanging="360"/>
      </w:pPr>
      <w:rPr>
        <w:rFonts w:hint="default"/>
      </w:rPr>
    </w:lvl>
    <w:lvl w:ilvl="1" w:tplc="09E03410">
      <w:start w:val="1"/>
      <w:numFmt w:val="decimal"/>
      <w:lvlText w:val="2.4.%2"/>
      <w:lvlJc w:val="left"/>
      <w:pPr>
        <w:ind w:left="1440" w:hanging="360"/>
      </w:pPr>
      <w:rPr>
        <w:rFonts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 w15:restartNumberingAfterBreak="0">
    <w:nsid w:val="2BF76403"/>
    <w:multiLevelType w:val="multilevel"/>
    <w:tmpl w:val="0D34D660"/>
    <w:lvl w:ilvl="0">
      <w:start w:val="1"/>
      <w:numFmt w:val="bullet"/>
      <w:pStyle w:val="Seznamsodrkami"/>
      <w:lvlText w:val=""/>
      <w:lvlJc w:val="left"/>
      <w:pPr>
        <w:ind w:left="1304" w:hanging="170"/>
      </w:pPr>
      <w:rPr>
        <w:rFonts w:ascii="Symbol" w:hAnsi="Symbol" w:hint="default"/>
      </w:rPr>
    </w:lvl>
    <w:lvl w:ilvl="1">
      <w:start w:val="1"/>
      <w:numFmt w:val="bullet"/>
      <w:pStyle w:val="Seznamsodrkami2"/>
      <w:lvlText w:val="◦"/>
      <w:lvlJc w:val="left"/>
      <w:pPr>
        <w:ind w:left="1504" w:hanging="113"/>
      </w:pPr>
      <w:rPr>
        <w:rFonts w:ascii="Verdana" w:hAnsi="Verdana" w:hint="default"/>
      </w:rPr>
    </w:lvl>
    <w:lvl w:ilvl="2">
      <w:start w:val="1"/>
      <w:numFmt w:val="bullet"/>
      <w:pStyle w:val="Seznamsodrkami3"/>
      <w:lvlText w:val="◦"/>
      <w:lvlJc w:val="left"/>
      <w:pPr>
        <w:ind w:left="1704" w:hanging="113"/>
      </w:pPr>
      <w:rPr>
        <w:rFonts w:ascii="Verdana" w:hAnsi="Verdana" w:hint="default"/>
      </w:rPr>
    </w:lvl>
    <w:lvl w:ilvl="3">
      <w:start w:val="1"/>
      <w:numFmt w:val="bullet"/>
      <w:pStyle w:val="Seznamsodrkami4"/>
      <w:lvlText w:val="◦"/>
      <w:lvlJc w:val="left"/>
      <w:pPr>
        <w:ind w:left="1904" w:hanging="113"/>
      </w:pPr>
      <w:rPr>
        <w:rFonts w:ascii="Verdana" w:hAnsi="Verdana" w:hint="default"/>
      </w:rPr>
    </w:lvl>
    <w:lvl w:ilvl="4">
      <w:start w:val="1"/>
      <w:numFmt w:val="bullet"/>
      <w:pStyle w:val="Seznamsodrkami5"/>
      <w:lvlText w:val="◦"/>
      <w:lvlJc w:val="left"/>
      <w:pPr>
        <w:ind w:left="2104" w:hanging="113"/>
      </w:pPr>
      <w:rPr>
        <w:rFonts w:ascii="Verdana" w:hAnsi="Verdana" w:hint="default"/>
      </w:rPr>
    </w:lvl>
    <w:lvl w:ilvl="5">
      <w:start w:val="1"/>
      <w:numFmt w:val="bullet"/>
      <w:lvlText w:val="◦"/>
      <w:lvlJc w:val="left"/>
      <w:pPr>
        <w:ind w:left="2304" w:hanging="113"/>
      </w:pPr>
      <w:rPr>
        <w:rFonts w:ascii="Verdana" w:hAnsi="Verdana" w:hint="default"/>
      </w:rPr>
    </w:lvl>
    <w:lvl w:ilvl="6">
      <w:start w:val="1"/>
      <w:numFmt w:val="bullet"/>
      <w:lvlText w:val="◦"/>
      <w:lvlJc w:val="left"/>
      <w:pPr>
        <w:ind w:left="2504" w:hanging="113"/>
      </w:pPr>
      <w:rPr>
        <w:rFonts w:ascii="Verdana" w:hAnsi="Verdana" w:hint="default"/>
      </w:rPr>
    </w:lvl>
    <w:lvl w:ilvl="7">
      <w:start w:val="1"/>
      <w:numFmt w:val="bullet"/>
      <w:lvlText w:val="◦"/>
      <w:lvlJc w:val="left"/>
      <w:pPr>
        <w:ind w:left="2704" w:hanging="113"/>
      </w:pPr>
      <w:rPr>
        <w:rFonts w:ascii="Verdana" w:hAnsi="Verdana" w:hint="default"/>
      </w:rPr>
    </w:lvl>
    <w:lvl w:ilvl="8">
      <w:start w:val="1"/>
      <w:numFmt w:val="bullet"/>
      <w:lvlText w:val="◦"/>
      <w:lvlJc w:val="left"/>
      <w:pPr>
        <w:ind w:left="2904" w:hanging="113"/>
      </w:pPr>
      <w:rPr>
        <w:rFonts w:ascii="Verdana" w:hAnsi="Verdana" w:hint="default"/>
      </w:rPr>
    </w:lvl>
  </w:abstractNum>
  <w:abstractNum w:abstractNumId="8" w15:restartNumberingAfterBreak="0">
    <w:nsid w:val="2CB7318E"/>
    <w:multiLevelType w:val="hybridMultilevel"/>
    <w:tmpl w:val="524A49FC"/>
    <w:lvl w:ilvl="0" w:tplc="04050001">
      <w:start w:val="1"/>
      <w:numFmt w:val="bullet"/>
      <w:lvlText w:val=""/>
      <w:lvlJc w:val="left"/>
      <w:pPr>
        <w:ind w:left="780" w:hanging="360"/>
      </w:pPr>
      <w:rPr>
        <w:rFonts w:ascii="Symbol" w:hAnsi="Symbol" w:hint="default"/>
      </w:rPr>
    </w:lvl>
    <w:lvl w:ilvl="1" w:tplc="04050003" w:tentative="1">
      <w:start w:val="1"/>
      <w:numFmt w:val="bullet"/>
      <w:lvlText w:val="o"/>
      <w:lvlJc w:val="left"/>
      <w:pPr>
        <w:ind w:left="1500" w:hanging="360"/>
      </w:pPr>
      <w:rPr>
        <w:rFonts w:ascii="Courier New" w:hAnsi="Courier New" w:cs="Courier New" w:hint="default"/>
      </w:rPr>
    </w:lvl>
    <w:lvl w:ilvl="2" w:tplc="04050005" w:tentative="1">
      <w:start w:val="1"/>
      <w:numFmt w:val="bullet"/>
      <w:lvlText w:val=""/>
      <w:lvlJc w:val="left"/>
      <w:pPr>
        <w:ind w:left="2220" w:hanging="360"/>
      </w:pPr>
      <w:rPr>
        <w:rFonts w:ascii="Wingdings" w:hAnsi="Wingdings" w:hint="default"/>
      </w:rPr>
    </w:lvl>
    <w:lvl w:ilvl="3" w:tplc="04050001" w:tentative="1">
      <w:start w:val="1"/>
      <w:numFmt w:val="bullet"/>
      <w:lvlText w:val=""/>
      <w:lvlJc w:val="left"/>
      <w:pPr>
        <w:ind w:left="2940" w:hanging="360"/>
      </w:pPr>
      <w:rPr>
        <w:rFonts w:ascii="Symbol" w:hAnsi="Symbol" w:hint="default"/>
      </w:rPr>
    </w:lvl>
    <w:lvl w:ilvl="4" w:tplc="04050003" w:tentative="1">
      <w:start w:val="1"/>
      <w:numFmt w:val="bullet"/>
      <w:lvlText w:val="o"/>
      <w:lvlJc w:val="left"/>
      <w:pPr>
        <w:ind w:left="3660" w:hanging="360"/>
      </w:pPr>
      <w:rPr>
        <w:rFonts w:ascii="Courier New" w:hAnsi="Courier New" w:cs="Courier New" w:hint="default"/>
      </w:rPr>
    </w:lvl>
    <w:lvl w:ilvl="5" w:tplc="04050005" w:tentative="1">
      <w:start w:val="1"/>
      <w:numFmt w:val="bullet"/>
      <w:lvlText w:val=""/>
      <w:lvlJc w:val="left"/>
      <w:pPr>
        <w:ind w:left="4380" w:hanging="360"/>
      </w:pPr>
      <w:rPr>
        <w:rFonts w:ascii="Wingdings" w:hAnsi="Wingdings" w:hint="default"/>
      </w:rPr>
    </w:lvl>
    <w:lvl w:ilvl="6" w:tplc="04050001" w:tentative="1">
      <w:start w:val="1"/>
      <w:numFmt w:val="bullet"/>
      <w:lvlText w:val=""/>
      <w:lvlJc w:val="left"/>
      <w:pPr>
        <w:ind w:left="5100" w:hanging="360"/>
      </w:pPr>
      <w:rPr>
        <w:rFonts w:ascii="Symbol" w:hAnsi="Symbol" w:hint="default"/>
      </w:rPr>
    </w:lvl>
    <w:lvl w:ilvl="7" w:tplc="04050003" w:tentative="1">
      <w:start w:val="1"/>
      <w:numFmt w:val="bullet"/>
      <w:lvlText w:val="o"/>
      <w:lvlJc w:val="left"/>
      <w:pPr>
        <w:ind w:left="5820" w:hanging="360"/>
      </w:pPr>
      <w:rPr>
        <w:rFonts w:ascii="Courier New" w:hAnsi="Courier New" w:cs="Courier New" w:hint="default"/>
      </w:rPr>
    </w:lvl>
    <w:lvl w:ilvl="8" w:tplc="04050005" w:tentative="1">
      <w:start w:val="1"/>
      <w:numFmt w:val="bullet"/>
      <w:lvlText w:val=""/>
      <w:lvlJc w:val="left"/>
      <w:pPr>
        <w:ind w:left="6540" w:hanging="360"/>
      </w:pPr>
      <w:rPr>
        <w:rFonts w:ascii="Wingdings" w:hAnsi="Wingdings" w:hint="default"/>
      </w:rPr>
    </w:lvl>
  </w:abstractNum>
  <w:abstractNum w:abstractNumId="9" w15:restartNumberingAfterBreak="0">
    <w:nsid w:val="349D2144"/>
    <w:multiLevelType w:val="multilevel"/>
    <w:tmpl w:val="C3784B92"/>
    <w:lvl w:ilvl="0">
      <w:start w:val="1"/>
      <w:numFmt w:val="bullet"/>
      <w:pStyle w:val="Odrka1-1"/>
      <w:lvlText w:val=""/>
      <w:lvlJc w:val="left"/>
      <w:pPr>
        <w:tabs>
          <w:tab w:val="num" w:pos="1077"/>
        </w:tabs>
        <w:ind w:left="1077" w:hanging="340"/>
      </w:pPr>
      <w:rPr>
        <w:rFonts w:ascii="Symbol" w:hAnsi="Symbol" w:hint="default"/>
        <w:b/>
        <w:i w:val="0"/>
        <w:sz w:val="18"/>
      </w:rPr>
    </w:lvl>
    <w:lvl w:ilvl="1">
      <w:start w:val="1"/>
      <w:numFmt w:val="bullet"/>
      <w:pStyle w:val="Odrka1-2-"/>
      <w:lvlText w:val="-"/>
      <w:lvlJc w:val="left"/>
      <w:pPr>
        <w:tabs>
          <w:tab w:val="num" w:pos="1531"/>
        </w:tabs>
        <w:ind w:left="1531" w:hanging="454"/>
      </w:pPr>
      <w:rPr>
        <w:rFonts w:ascii="Verdana" w:hAnsi="Verdana" w:hint="default"/>
        <w:b/>
        <w:i w:val="0"/>
        <w:color w:val="auto"/>
        <w:sz w:val="18"/>
      </w:rPr>
    </w:lvl>
    <w:lvl w:ilvl="2">
      <w:start w:val="1"/>
      <w:numFmt w:val="bullet"/>
      <w:pStyle w:val="Odrka1-3"/>
      <w:lvlText w:val=""/>
      <w:lvlJc w:val="left"/>
      <w:pPr>
        <w:tabs>
          <w:tab w:val="num" w:pos="1928"/>
        </w:tabs>
        <w:ind w:left="1928" w:hanging="397"/>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0" w15:restartNumberingAfterBreak="0">
    <w:nsid w:val="3B3520B3"/>
    <w:multiLevelType w:val="hybridMultilevel"/>
    <w:tmpl w:val="7626F84A"/>
    <w:lvl w:ilvl="0" w:tplc="04050003">
      <w:start w:val="1"/>
      <w:numFmt w:val="bullet"/>
      <w:lvlText w:val="o"/>
      <w:lvlJc w:val="left"/>
      <w:pPr>
        <w:ind w:left="2220" w:hanging="360"/>
      </w:pPr>
      <w:rPr>
        <w:rFonts w:ascii="Courier New" w:hAnsi="Courier New" w:cs="Courier New" w:hint="default"/>
      </w:rPr>
    </w:lvl>
    <w:lvl w:ilvl="1" w:tplc="04050003" w:tentative="1">
      <w:start w:val="1"/>
      <w:numFmt w:val="bullet"/>
      <w:lvlText w:val="o"/>
      <w:lvlJc w:val="left"/>
      <w:pPr>
        <w:ind w:left="2940" w:hanging="360"/>
      </w:pPr>
      <w:rPr>
        <w:rFonts w:ascii="Courier New" w:hAnsi="Courier New" w:cs="Courier New" w:hint="default"/>
      </w:rPr>
    </w:lvl>
    <w:lvl w:ilvl="2" w:tplc="04050005" w:tentative="1">
      <w:start w:val="1"/>
      <w:numFmt w:val="bullet"/>
      <w:lvlText w:val=""/>
      <w:lvlJc w:val="left"/>
      <w:pPr>
        <w:ind w:left="3660" w:hanging="360"/>
      </w:pPr>
      <w:rPr>
        <w:rFonts w:ascii="Wingdings" w:hAnsi="Wingdings" w:hint="default"/>
      </w:rPr>
    </w:lvl>
    <w:lvl w:ilvl="3" w:tplc="04050001" w:tentative="1">
      <w:start w:val="1"/>
      <w:numFmt w:val="bullet"/>
      <w:lvlText w:val=""/>
      <w:lvlJc w:val="left"/>
      <w:pPr>
        <w:ind w:left="4380" w:hanging="360"/>
      </w:pPr>
      <w:rPr>
        <w:rFonts w:ascii="Symbol" w:hAnsi="Symbol" w:hint="default"/>
      </w:rPr>
    </w:lvl>
    <w:lvl w:ilvl="4" w:tplc="04050003" w:tentative="1">
      <w:start w:val="1"/>
      <w:numFmt w:val="bullet"/>
      <w:lvlText w:val="o"/>
      <w:lvlJc w:val="left"/>
      <w:pPr>
        <w:ind w:left="5100" w:hanging="360"/>
      </w:pPr>
      <w:rPr>
        <w:rFonts w:ascii="Courier New" w:hAnsi="Courier New" w:cs="Courier New" w:hint="default"/>
      </w:rPr>
    </w:lvl>
    <w:lvl w:ilvl="5" w:tplc="04050005" w:tentative="1">
      <w:start w:val="1"/>
      <w:numFmt w:val="bullet"/>
      <w:lvlText w:val=""/>
      <w:lvlJc w:val="left"/>
      <w:pPr>
        <w:ind w:left="5820" w:hanging="360"/>
      </w:pPr>
      <w:rPr>
        <w:rFonts w:ascii="Wingdings" w:hAnsi="Wingdings" w:hint="default"/>
      </w:rPr>
    </w:lvl>
    <w:lvl w:ilvl="6" w:tplc="04050001" w:tentative="1">
      <w:start w:val="1"/>
      <w:numFmt w:val="bullet"/>
      <w:lvlText w:val=""/>
      <w:lvlJc w:val="left"/>
      <w:pPr>
        <w:ind w:left="6540" w:hanging="360"/>
      </w:pPr>
      <w:rPr>
        <w:rFonts w:ascii="Symbol" w:hAnsi="Symbol" w:hint="default"/>
      </w:rPr>
    </w:lvl>
    <w:lvl w:ilvl="7" w:tplc="04050003" w:tentative="1">
      <w:start w:val="1"/>
      <w:numFmt w:val="bullet"/>
      <w:lvlText w:val="o"/>
      <w:lvlJc w:val="left"/>
      <w:pPr>
        <w:ind w:left="7260" w:hanging="360"/>
      </w:pPr>
      <w:rPr>
        <w:rFonts w:ascii="Courier New" w:hAnsi="Courier New" w:cs="Courier New" w:hint="default"/>
      </w:rPr>
    </w:lvl>
    <w:lvl w:ilvl="8" w:tplc="04050005" w:tentative="1">
      <w:start w:val="1"/>
      <w:numFmt w:val="bullet"/>
      <w:lvlText w:val=""/>
      <w:lvlJc w:val="left"/>
      <w:pPr>
        <w:ind w:left="7980" w:hanging="360"/>
      </w:pPr>
      <w:rPr>
        <w:rFonts w:ascii="Wingdings" w:hAnsi="Wingdings" w:hint="default"/>
      </w:rPr>
    </w:lvl>
  </w:abstractNum>
  <w:abstractNum w:abstractNumId="11" w15:restartNumberingAfterBreak="0">
    <w:nsid w:val="4118695D"/>
    <w:multiLevelType w:val="hybridMultilevel"/>
    <w:tmpl w:val="E272E65A"/>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2" w15:restartNumberingAfterBreak="0">
    <w:nsid w:val="43876759"/>
    <w:multiLevelType w:val="hybridMultilevel"/>
    <w:tmpl w:val="0AC470D8"/>
    <w:lvl w:ilvl="0" w:tplc="ABA0C102">
      <w:start w:val="9"/>
      <w:numFmt w:val="bullet"/>
      <w:lvlText w:val="-"/>
      <w:lvlJc w:val="left"/>
      <w:pPr>
        <w:ind w:left="720" w:hanging="360"/>
      </w:pPr>
      <w:rPr>
        <w:rFonts w:ascii="Calibri" w:eastAsia="Times New Roman" w:hAnsi="Calibri" w:hint="default"/>
        <w:b w:val="0"/>
        <w:bCs w:val="0"/>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hint="default"/>
      </w:rPr>
    </w:lvl>
    <w:lvl w:ilvl="3" w:tplc="04050001">
      <w:start w:val="1"/>
      <w:numFmt w:val="bullet"/>
      <w:lvlText w:val=""/>
      <w:lvlJc w:val="left"/>
      <w:pPr>
        <w:ind w:left="2880" w:hanging="360"/>
      </w:pPr>
      <w:rPr>
        <w:rFonts w:ascii="Symbol" w:hAnsi="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hint="default"/>
      </w:rPr>
    </w:lvl>
    <w:lvl w:ilvl="6" w:tplc="04050001">
      <w:start w:val="1"/>
      <w:numFmt w:val="bullet"/>
      <w:lvlText w:val=""/>
      <w:lvlJc w:val="left"/>
      <w:pPr>
        <w:ind w:left="5040" w:hanging="360"/>
      </w:pPr>
      <w:rPr>
        <w:rFonts w:ascii="Symbol" w:hAnsi="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hint="default"/>
      </w:rPr>
    </w:lvl>
  </w:abstractNum>
  <w:abstractNum w:abstractNumId="13" w15:restartNumberingAfterBreak="0">
    <w:nsid w:val="54AE6858"/>
    <w:multiLevelType w:val="multilevel"/>
    <w:tmpl w:val="C900AAE0"/>
    <w:lvl w:ilvl="0">
      <w:start w:val="1"/>
      <w:numFmt w:val="lowerLetter"/>
      <w:pStyle w:val="Odstavec1-1a"/>
      <w:lvlText w:val="%1)"/>
      <w:lvlJc w:val="left"/>
      <w:pPr>
        <w:tabs>
          <w:tab w:val="num" w:pos="1077"/>
        </w:tabs>
        <w:ind w:left="1077" w:hanging="340"/>
      </w:pPr>
      <w:rPr>
        <w:rFonts w:ascii="Verdana" w:hAnsi="Verdana" w:cs="Arial" w:hint="default"/>
        <w:b w:val="0"/>
        <w:bCs w:val="0"/>
        <w:i w:val="0"/>
        <w:iCs w:val="0"/>
        <w:caps w:val="0"/>
        <w:color w:val="auto"/>
        <w:sz w:val="18"/>
        <w:szCs w:val="20"/>
      </w:rPr>
    </w:lvl>
    <w:lvl w:ilvl="1">
      <w:start w:val="1"/>
      <w:numFmt w:val="lowerRoman"/>
      <w:pStyle w:val="Odstavec1-2i"/>
      <w:lvlText w:val="(%2)"/>
      <w:lvlJc w:val="left"/>
      <w:pPr>
        <w:tabs>
          <w:tab w:val="num" w:pos="1531"/>
        </w:tabs>
        <w:ind w:left="1531" w:hanging="454"/>
      </w:pPr>
      <w:rPr>
        <w:rFonts w:asciiTheme="minorHAnsi" w:hAnsiTheme="minorHAnsi" w:hint="default"/>
      </w:rPr>
    </w:lvl>
    <w:lvl w:ilvl="2">
      <w:start w:val="1"/>
      <w:numFmt w:val="decimal"/>
      <w:pStyle w:val="Odstavec1-31"/>
      <w:lvlText w:val="%3)"/>
      <w:lvlJc w:val="left"/>
      <w:pPr>
        <w:tabs>
          <w:tab w:val="num" w:pos="1928"/>
        </w:tabs>
        <w:ind w:left="1928" w:hanging="397"/>
      </w:pPr>
      <w:rPr>
        <w:rFonts w:asciiTheme="minorHAnsi" w:hAnsiTheme="minorHAnsi"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15:restartNumberingAfterBreak="0">
    <w:nsid w:val="55B07A19"/>
    <w:multiLevelType w:val="hybridMultilevel"/>
    <w:tmpl w:val="D2B86A1C"/>
    <w:lvl w:ilvl="0" w:tplc="04050001">
      <w:start w:val="1"/>
      <w:numFmt w:val="bullet"/>
      <w:lvlText w:val=""/>
      <w:lvlJc w:val="left"/>
      <w:pPr>
        <w:ind w:left="2280" w:hanging="360"/>
      </w:pPr>
      <w:rPr>
        <w:rFonts w:ascii="Symbol" w:hAnsi="Symbol" w:hint="default"/>
      </w:rPr>
    </w:lvl>
    <w:lvl w:ilvl="1" w:tplc="04050003" w:tentative="1">
      <w:start w:val="1"/>
      <w:numFmt w:val="bullet"/>
      <w:lvlText w:val="o"/>
      <w:lvlJc w:val="left"/>
      <w:pPr>
        <w:ind w:left="3000" w:hanging="360"/>
      </w:pPr>
      <w:rPr>
        <w:rFonts w:ascii="Courier New" w:hAnsi="Courier New" w:cs="Courier New" w:hint="default"/>
      </w:rPr>
    </w:lvl>
    <w:lvl w:ilvl="2" w:tplc="04050005" w:tentative="1">
      <w:start w:val="1"/>
      <w:numFmt w:val="bullet"/>
      <w:lvlText w:val=""/>
      <w:lvlJc w:val="left"/>
      <w:pPr>
        <w:ind w:left="3720" w:hanging="360"/>
      </w:pPr>
      <w:rPr>
        <w:rFonts w:ascii="Wingdings" w:hAnsi="Wingdings" w:hint="default"/>
      </w:rPr>
    </w:lvl>
    <w:lvl w:ilvl="3" w:tplc="04050001" w:tentative="1">
      <w:start w:val="1"/>
      <w:numFmt w:val="bullet"/>
      <w:lvlText w:val=""/>
      <w:lvlJc w:val="left"/>
      <w:pPr>
        <w:ind w:left="4440" w:hanging="360"/>
      </w:pPr>
      <w:rPr>
        <w:rFonts w:ascii="Symbol" w:hAnsi="Symbol" w:hint="default"/>
      </w:rPr>
    </w:lvl>
    <w:lvl w:ilvl="4" w:tplc="04050003" w:tentative="1">
      <w:start w:val="1"/>
      <w:numFmt w:val="bullet"/>
      <w:lvlText w:val="o"/>
      <w:lvlJc w:val="left"/>
      <w:pPr>
        <w:ind w:left="5160" w:hanging="360"/>
      </w:pPr>
      <w:rPr>
        <w:rFonts w:ascii="Courier New" w:hAnsi="Courier New" w:cs="Courier New" w:hint="default"/>
      </w:rPr>
    </w:lvl>
    <w:lvl w:ilvl="5" w:tplc="04050005" w:tentative="1">
      <w:start w:val="1"/>
      <w:numFmt w:val="bullet"/>
      <w:lvlText w:val=""/>
      <w:lvlJc w:val="left"/>
      <w:pPr>
        <w:ind w:left="5880" w:hanging="360"/>
      </w:pPr>
      <w:rPr>
        <w:rFonts w:ascii="Wingdings" w:hAnsi="Wingdings" w:hint="default"/>
      </w:rPr>
    </w:lvl>
    <w:lvl w:ilvl="6" w:tplc="04050001" w:tentative="1">
      <w:start w:val="1"/>
      <w:numFmt w:val="bullet"/>
      <w:lvlText w:val=""/>
      <w:lvlJc w:val="left"/>
      <w:pPr>
        <w:ind w:left="6600" w:hanging="360"/>
      </w:pPr>
      <w:rPr>
        <w:rFonts w:ascii="Symbol" w:hAnsi="Symbol" w:hint="default"/>
      </w:rPr>
    </w:lvl>
    <w:lvl w:ilvl="7" w:tplc="04050003" w:tentative="1">
      <w:start w:val="1"/>
      <w:numFmt w:val="bullet"/>
      <w:lvlText w:val="o"/>
      <w:lvlJc w:val="left"/>
      <w:pPr>
        <w:ind w:left="7320" w:hanging="360"/>
      </w:pPr>
      <w:rPr>
        <w:rFonts w:ascii="Courier New" w:hAnsi="Courier New" w:cs="Courier New" w:hint="default"/>
      </w:rPr>
    </w:lvl>
    <w:lvl w:ilvl="8" w:tplc="04050005" w:tentative="1">
      <w:start w:val="1"/>
      <w:numFmt w:val="bullet"/>
      <w:lvlText w:val=""/>
      <w:lvlJc w:val="left"/>
      <w:pPr>
        <w:ind w:left="8040" w:hanging="360"/>
      </w:pPr>
      <w:rPr>
        <w:rFonts w:ascii="Wingdings" w:hAnsi="Wingdings" w:hint="default"/>
      </w:rPr>
    </w:lvl>
  </w:abstractNum>
  <w:abstractNum w:abstractNumId="15" w15:restartNumberingAfterBreak="0">
    <w:nsid w:val="67E622F5"/>
    <w:multiLevelType w:val="hybridMultilevel"/>
    <w:tmpl w:val="7ABAAD68"/>
    <w:lvl w:ilvl="0" w:tplc="FFD08AFC">
      <w:start w:val="1"/>
      <w:numFmt w:val="decimal"/>
      <w:pStyle w:val="Seznam1"/>
      <w:lvlText w:val="[%1]"/>
      <w:lvlJc w:val="left"/>
      <w:pPr>
        <w:tabs>
          <w:tab w:val="num" w:pos="1247"/>
        </w:tabs>
        <w:ind w:left="1247" w:hanging="51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74070991"/>
    <w:multiLevelType w:val="multilevel"/>
    <w:tmpl w:val="52586146"/>
    <w:lvl w:ilvl="0">
      <w:start w:val="1"/>
      <w:numFmt w:val="decimal"/>
      <w:pStyle w:val="slovanseznam"/>
      <w:lvlText w:val="%1."/>
      <w:lvlJc w:val="left"/>
      <w:pPr>
        <w:tabs>
          <w:tab w:val="num" w:pos="567"/>
        </w:tabs>
        <w:ind w:left="567" w:hanging="567"/>
      </w:pPr>
      <w:rPr>
        <w:rFonts w:hint="default"/>
      </w:rPr>
    </w:lvl>
    <w:lvl w:ilvl="1">
      <w:start w:val="1"/>
      <w:numFmt w:val="decimal"/>
      <w:pStyle w:val="slovanseznam2"/>
      <w:lvlText w:val="%1.%2"/>
      <w:lvlJc w:val="left"/>
      <w:pPr>
        <w:tabs>
          <w:tab w:val="num" w:pos="1134"/>
        </w:tabs>
        <w:ind w:left="1134" w:hanging="567"/>
      </w:pPr>
      <w:rPr>
        <w:rFonts w:hint="default"/>
      </w:rPr>
    </w:lvl>
    <w:lvl w:ilvl="2">
      <w:start w:val="1"/>
      <w:numFmt w:val="decimal"/>
      <w:pStyle w:val="slovanseznam3"/>
      <w:lvlText w:val="%1.%2.%3"/>
      <w:lvlJc w:val="left"/>
      <w:pPr>
        <w:tabs>
          <w:tab w:val="num" w:pos="1843"/>
        </w:tabs>
        <w:ind w:left="1729" w:hanging="652"/>
      </w:pPr>
      <w:rPr>
        <w:rFonts w:hint="default"/>
      </w:rPr>
    </w:lvl>
    <w:lvl w:ilvl="3">
      <w:start w:val="1"/>
      <w:numFmt w:val="decimal"/>
      <w:pStyle w:val="slovanseznam4"/>
      <w:lvlText w:val="%1.%2.%3.%4"/>
      <w:lvlJc w:val="left"/>
      <w:pPr>
        <w:tabs>
          <w:tab w:val="num" w:pos="2665"/>
        </w:tabs>
        <w:ind w:left="2552" w:hanging="823"/>
      </w:pPr>
      <w:rPr>
        <w:rFonts w:hint="default"/>
      </w:rPr>
    </w:lvl>
    <w:lvl w:ilvl="4">
      <w:start w:val="1"/>
      <w:numFmt w:val="decimal"/>
      <w:pStyle w:val="slovanseznam5"/>
      <w:lvlText w:val="%1.%2.%3.%4.%5"/>
      <w:lvlJc w:val="left"/>
      <w:pPr>
        <w:tabs>
          <w:tab w:val="num" w:pos="3686"/>
        </w:tabs>
        <w:ind w:left="3572" w:hanging="1020"/>
      </w:pPr>
      <w:rPr>
        <w:rFonts w:hint="default"/>
      </w:rPr>
    </w:lvl>
    <w:lvl w:ilvl="5">
      <w:start w:val="1"/>
      <w:numFmt w:val="none"/>
      <w:lvlText w:val=""/>
      <w:lvlJc w:val="left"/>
      <w:pPr>
        <w:tabs>
          <w:tab w:val="num" w:pos="3686"/>
        </w:tabs>
        <w:ind w:left="3572" w:hanging="3572"/>
      </w:pPr>
      <w:rPr>
        <w:rFonts w:hint="default"/>
      </w:rPr>
    </w:lvl>
    <w:lvl w:ilvl="6">
      <w:start w:val="1"/>
      <w:numFmt w:val="none"/>
      <w:lvlText w:val=""/>
      <w:lvlJc w:val="left"/>
      <w:pPr>
        <w:tabs>
          <w:tab w:val="num" w:pos="3912"/>
        </w:tabs>
        <w:ind w:left="3799" w:hanging="3799"/>
      </w:pPr>
      <w:rPr>
        <w:rFonts w:hint="default"/>
      </w:rPr>
    </w:lvl>
    <w:lvl w:ilvl="7">
      <w:start w:val="1"/>
      <w:numFmt w:val="none"/>
      <w:lvlText w:val=""/>
      <w:lvlJc w:val="left"/>
      <w:pPr>
        <w:tabs>
          <w:tab w:val="num" w:pos="4139"/>
        </w:tabs>
        <w:ind w:left="4026" w:hanging="4026"/>
      </w:pPr>
      <w:rPr>
        <w:rFonts w:hint="default"/>
      </w:rPr>
    </w:lvl>
    <w:lvl w:ilvl="8">
      <w:start w:val="1"/>
      <w:numFmt w:val="none"/>
      <w:lvlText w:val=""/>
      <w:lvlJc w:val="left"/>
      <w:pPr>
        <w:tabs>
          <w:tab w:val="num" w:pos="4366"/>
        </w:tabs>
        <w:ind w:left="4253" w:hanging="4253"/>
      </w:pPr>
      <w:rPr>
        <w:rFonts w:hint="default"/>
      </w:rPr>
    </w:lvl>
  </w:abstractNum>
  <w:abstractNum w:abstractNumId="17" w15:restartNumberingAfterBreak="0">
    <w:nsid w:val="772063AE"/>
    <w:multiLevelType w:val="multilevel"/>
    <w:tmpl w:val="8C087F28"/>
    <w:lvl w:ilvl="0">
      <w:start w:val="1"/>
      <w:numFmt w:val="upperRoman"/>
      <w:pStyle w:val="Pleading3L1"/>
      <w:suff w:val="nothing"/>
      <w:lvlText w:val="%1."/>
      <w:lvlJc w:val="left"/>
      <w:pPr>
        <w:tabs>
          <w:tab w:val="num" w:pos="720"/>
        </w:tabs>
        <w:ind w:left="0" w:firstLine="0"/>
      </w:pPr>
      <w:rPr>
        <w:b/>
        <w:i w:val="0"/>
        <w:caps w:val="0"/>
        <w:strike w:val="0"/>
        <w:dstrike w:val="0"/>
        <w:vanish w:val="0"/>
        <w:color w:val="000000"/>
        <w:u w:val="none"/>
        <w:vertAlign w:val="baseline"/>
      </w:rPr>
    </w:lvl>
    <w:lvl w:ilvl="1">
      <w:start w:val="1"/>
      <w:numFmt w:val="decimal"/>
      <w:pStyle w:val="Pleading3L2"/>
      <w:isLgl/>
      <w:lvlText w:val="%1.%2."/>
      <w:lvlJc w:val="left"/>
      <w:pPr>
        <w:tabs>
          <w:tab w:val="num" w:pos="720"/>
        </w:tabs>
        <w:ind w:left="720" w:hanging="720"/>
      </w:pPr>
      <w:rPr>
        <w:b w:val="0"/>
        <w:i w:val="0"/>
        <w:caps w:val="0"/>
        <w:strike w:val="0"/>
        <w:dstrike w:val="0"/>
        <w:vanish w:val="0"/>
        <w:color w:val="000000"/>
        <w:u w:val="none"/>
        <w:vertAlign w:val="baseline"/>
      </w:rPr>
    </w:lvl>
    <w:lvl w:ilvl="2">
      <w:start w:val="1"/>
      <w:numFmt w:val="decimal"/>
      <w:pStyle w:val="Pleading3L3"/>
      <w:isLgl/>
      <w:lvlText w:val="%1.%2.%3."/>
      <w:lvlJc w:val="left"/>
      <w:pPr>
        <w:tabs>
          <w:tab w:val="num" w:pos="1440"/>
        </w:tabs>
        <w:ind w:left="1440" w:hanging="720"/>
      </w:pPr>
      <w:rPr>
        <w:b w:val="0"/>
        <w:i w:val="0"/>
        <w:caps w:val="0"/>
        <w:strike w:val="0"/>
        <w:dstrike w:val="0"/>
        <w:vanish w:val="0"/>
        <w:color w:val="000000"/>
        <w:u w:val="none"/>
        <w:vertAlign w:val="baseline"/>
      </w:rPr>
    </w:lvl>
    <w:lvl w:ilvl="3">
      <w:start w:val="1"/>
      <w:numFmt w:val="lowerLetter"/>
      <w:pStyle w:val="Pleading3L4"/>
      <w:lvlText w:val="(%4)"/>
      <w:lvlJc w:val="left"/>
      <w:pPr>
        <w:tabs>
          <w:tab w:val="num" w:pos="1440"/>
        </w:tabs>
        <w:ind w:left="1440" w:hanging="720"/>
      </w:pPr>
      <w:rPr>
        <w:b w:val="0"/>
        <w:i w:val="0"/>
        <w:caps w:val="0"/>
        <w:strike w:val="0"/>
        <w:dstrike w:val="0"/>
        <w:vanish w:val="0"/>
        <w:color w:val="000000"/>
        <w:u w:val="none"/>
        <w:vertAlign w:val="baseline"/>
      </w:rPr>
    </w:lvl>
    <w:lvl w:ilvl="4">
      <w:start w:val="1"/>
      <w:numFmt w:val="decimal"/>
      <w:pStyle w:val="Pleading3L5"/>
      <w:lvlText w:val="(%5)"/>
      <w:lvlJc w:val="left"/>
      <w:pPr>
        <w:tabs>
          <w:tab w:val="num" w:pos="3600"/>
        </w:tabs>
        <w:ind w:left="3600" w:hanging="720"/>
      </w:pPr>
      <w:rPr>
        <w:b w:val="0"/>
        <w:i w:val="0"/>
        <w:caps w:val="0"/>
        <w:strike w:val="0"/>
        <w:dstrike w:val="0"/>
        <w:vanish w:val="0"/>
        <w:color w:val="000000"/>
        <w:u w:val="none"/>
        <w:vertAlign w:val="baseline"/>
      </w:rPr>
    </w:lvl>
    <w:lvl w:ilvl="5">
      <w:start w:val="1"/>
      <w:numFmt w:val="lowerLetter"/>
      <w:pStyle w:val="Pleading3L6"/>
      <w:lvlText w:val="(%6)"/>
      <w:lvlJc w:val="left"/>
      <w:pPr>
        <w:tabs>
          <w:tab w:val="num" w:pos="1430"/>
        </w:tabs>
        <w:ind w:left="1430" w:hanging="720"/>
      </w:pPr>
      <w:rPr>
        <w:b w:val="0"/>
        <w:i w:val="0"/>
        <w:caps w:val="0"/>
        <w:strike w:val="0"/>
        <w:dstrike w:val="0"/>
        <w:vanish w:val="0"/>
        <w:color w:val="000000"/>
        <w:u w:val="none"/>
        <w:vertAlign w:val="baseline"/>
      </w:rPr>
    </w:lvl>
    <w:lvl w:ilvl="6">
      <w:start w:val="1"/>
      <w:numFmt w:val="lowerRoman"/>
      <w:pStyle w:val="Pleading3L7"/>
      <w:lvlText w:val="(%7)"/>
      <w:lvlJc w:val="left"/>
      <w:pPr>
        <w:tabs>
          <w:tab w:val="num" w:pos="5040"/>
        </w:tabs>
        <w:ind w:left="5040" w:hanging="720"/>
      </w:pPr>
      <w:rPr>
        <w:b w:val="0"/>
        <w:i w:val="0"/>
        <w:caps w:val="0"/>
        <w:strike w:val="0"/>
        <w:dstrike w:val="0"/>
        <w:vanish w:val="0"/>
        <w:color w:val="000000"/>
        <w:u w:val="none"/>
        <w:vertAlign w:val="baseline"/>
      </w:rPr>
    </w:lvl>
    <w:lvl w:ilvl="7">
      <w:start w:val="1"/>
      <w:numFmt w:val="lowerLetter"/>
      <w:pStyle w:val="Pleading3L8"/>
      <w:lvlText w:val="%8)"/>
      <w:lvlJc w:val="left"/>
      <w:pPr>
        <w:tabs>
          <w:tab w:val="num" w:pos="5760"/>
        </w:tabs>
        <w:ind w:left="5760" w:hanging="720"/>
      </w:pPr>
      <w:rPr>
        <w:b w:val="0"/>
        <w:i w:val="0"/>
        <w:caps w:val="0"/>
        <w:strike w:val="0"/>
        <w:dstrike w:val="0"/>
        <w:vanish w:val="0"/>
        <w:color w:val="000000"/>
        <w:u w:val="none"/>
        <w:vertAlign w:val="baseline"/>
      </w:rPr>
    </w:lvl>
    <w:lvl w:ilvl="8">
      <w:start w:val="1"/>
      <w:numFmt w:val="lowerRoman"/>
      <w:pStyle w:val="Pleading3L9"/>
      <w:lvlText w:val="%9)"/>
      <w:lvlJc w:val="left"/>
      <w:pPr>
        <w:tabs>
          <w:tab w:val="num" w:pos="6480"/>
        </w:tabs>
        <w:ind w:left="6480" w:hanging="720"/>
      </w:pPr>
      <w:rPr>
        <w:b w:val="0"/>
        <w:i w:val="0"/>
        <w:caps w:val="0"/>
        <w:strike w:val="0"/>
        <w:dstrike w:val="0"/>
        <w:vanish w:val="0"/>
        <w:color w:val="000000"/>
        <w:u w:val="none"/>
        <w:vertAlign w:val="baseline"/>
      </w:rPr>
    </w:lvl>
  </w:abstractNum>
  <w:abstractNum w:abstractNumId="18" w15:restartNumberingAfterBreak="0">
    <w:nsid w:val="78680BEE"/>
    <w:multiLevelType w:val="hybridMultilevel"/>
    <w:tmpl w:val="C792C824"/>
    <w:lvl w:ilvl="0" w:tplc="A17A7028">
      <w:start w:val="1"/>
      <w:numFmt w:val="bullet"/>
      <w:pStyle w:val="ZTPinfo-text-odr"/>
      <w:lvlText w:val=""/>
      <w:lvlJc w:val="left"/>
      <w:pPr>
        <w:ind w:left="720" w:hanging="360"/>
      </w:pPr>
      <w:rPr>
        <w:rFonts w:ascii="Wingdings" w:hAnsi="Wingdings" w:hint="default"/>
        <w:b/>
        <w:i w:val="0"/>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num w:numId="1" w16cid:durableId="1956256592">
    <w:abstractNumId w:val="3"/>
  </w:num>
  <w:num w:numId="2" w16cid:durableId="975646413">
    <w:abstractNumId w:val="1"/>
  </w:num>
  <w:num w:numId="3" w16cid:durableId="765537974">
    <w:abstractNumId w:val="16"/>
  </w:num>
  <w:num w:numId="4" w16cid:durableId="606502825">
    <w:abstractNumId w:val="7"/>
  </w:num>
  <w:num w:numId="5" w16cid:durableId="144673045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019351025">
    <w:abstractNumId w:val="9"/>
  </w:num>
  <w:num w:numId="7" w16cid:durableId="321661760">
    <w:abstractNumId w:val="13"/>
  </w:num>
  <w:num w:numId="8" w16cid:durableId="115299879">
    <w:abstractNumId w:val="15"/>
  </w:num>
  <w:num w:numId="9" w16cid:durableId="1807890268">
    <w:abstractNumId w:val="0"/>
  </w:num>
  <w:num w:numId="10" w16cid:durableId="143470727">
    <w:abstractNumId w:val="2"/>
  </w:num>
  <w:num w:numId="11" w16cid:durableId="2057925301">
    <w:abstractNumId w:val="18"/>
  </w:num>
  <w:num w:numId="12" w16cid:durableId="430861162">
    <w:abstractNumId w:val="0"/>
  </w:num>
  <w:num w:numId="13" w16cid:durableId="383261932">
    <w:abstractNumId w:val="2"/>
  </w:num>
  <w:num w:numId="14" w16cid:durableId="843322125">
    <w:abstractNumId w:val="2"/>
  </w:num>
  <w:num w:numId="15" w16cid:durableId="1566918197">
    <w:abstractNumId w:val="9"/>
  </w:num>
  <w:num w:numId="16" w16cid:durableId="1740054313">
    <w:abstractNumId w:val="9"/>
  </w:num>
  <w:num w:numId="17" w16cid:durableId="1725790840">
    <w:abstractNumId w:val="9"/>
  </w:num>
  <w:num w:numId="18" w16cid:durableId="1630936875">
    <w:abstractNumId w:val="13"/>
  </w:num>
  <w:num w:numId="19" w16cid:durableId="2097439115">
    <w:abstractNumId w:val="13"/>
  </w:num>
  <w:num w:numId="20" w16cid:durableId="350185344">
    <w:abstractNumId w:val="13"/>
  </w:num>
  <w:num w:numId="21" w16cid:durableId="1279025125">
    <w:abstractNumId w:val="15"/>
  </w:num>
  <w:num w:numId="22" w16cid:durableId="439956387">
    <w:abstractNumId w:val="0"/>
  </w:num>
  <w:num w:numId="23" w16cid:durableId="1421685067">
    <w:abstractNumId w:val="0"/>
  </w:num>
  <w:num w:numId="24" w16cid:durableId="1786651262">
    <w:abstractNumId w:val="2"/>
  </w:num>
  <w:num w:numId="25" w16cid:durableId="476384625">
    <w:abstractNumId w:val="2"/>
  </w:num>
  <w:num w:numId="26" w16cid:durableId="760177553">
    <w:abstractNumId w:val="18"/>
  </w:num>
  <w:num w:numId="27" w16cid:durableId="116373841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666477186">
    <w:abstractNumId w:val="0"/>
  </w:num>
  <w:num w:numId="29" w16cid:durableId="211769328">
    <w:abstractNumId w:val="11"/>
  </w:num>
  <w:num w:numId="30" w16cid:durableId="149374576">
    <w:abstractNumId w:val="0"/>
  </w:num>
  <w:num w:numId="31" w16cid:durableId="606696293">
    <w:abstractNumId w:val="0"/>
  </w:num>
  <w:num w:numId="32" w16cid:durableId="312762922">
    <w:abstractNumId w:val="0"/>
  </w:num>
  <w:num w:numId="33" w16cid:durableId="833255936">
    <w:abstractNumId w:val="0"/>
  </w:num>
  <w:num w:numId="34" w16cid:durableId="1404569676">
    <w:abstractNumId w:val="0"/>
  </w:num>
  <w:num w:numId="35" w16cid:durableId="2105689025">
    <w:abstractNumId w:val="0"/>
  </w:num>
  <w:num w:numId="36" w16cid:durableId="1382442495">
    <w:abstractNumId w:val="0"/>
  </w:num>
  <w:num w:numId="37" w16cid:durableId="1051534298">
    <w:abstractNumId w:val="14"/>
  </w:num>
  <w:num w:numId="38" w16cid:durableId="1205100619">
    <w:abstractNumId w:val="0"/>
  </w:num>
  <w:num w:numId="39" w16cid:durableId="1880555795">
    <w:abstractNumId w:val="5"/>
  </w:num>
  <w:num w:numId="40" w16cid:durableId="1020737572">
    <w:abstractNumId w:val="0"/>
  </w:num>
  <w:num w:numId="41" w16cid:durableId="1082294154">
    <w:abstractNumId w:val="0"/>
  </w:num>
  <w:num w:numId="42" w16cid:durableId="1596087774">
    <w:abstractNumId w:val="0"/>
  </w:num>
  <w:num w:numId="43" w16cid:durableId="240874814">
    <w:abstractNumId w:val="6"/>
  </w:num>
  <w:num w:numId="44" w16cid:durableId="260770528">
    <w:abstractNumId w:val="10"/>
  </w:num>
  <w:num w:numId="45" w16cid:durableId="1240285929">
    <w:abstractNumId w:val="17"/>
  </w:num>
  <w:num w:numId="46" w16cid:durableId="950237294">
    <w:abstractNumId w:val="8"/>
  </w:num>
  <w:num w:numId="47" w16cid:durableId="1901214001">
    <w:abstractNumId w:val="0"/>
  </w:num>
  <w:num w:numId="48" w16cid:durableId="1476725846">
    <w:abstractNumId w:val="0"/>
  </w:num>
  <w:num w:numId="49" w16cid:durableId="1608461033">
    <w:abstractNumId w:val="0"/>
  </w:num>
  <w:num w:numId="50" w16cid:durableId="896093765">
    <w:abstractNumId w:val="0"/>
  </w:num>
  <w:num w:numId="51" w16cid:durableId="68501441">
    <w:abstractNumId w:val="0"/>
  </w:num>
  <w:num w:numId="52" w16cid:durableId="1153569572">
    <w:abstractNumId w:val="0"/>
  </w:num>
  <w:num w:numId="53" w16cid:durableId="7023438">
    <w:abstractNumId w:val="4"/>
  </w:num>
  <w:num w:numId="54" w16cid:durableId="448428809">
    <w:abstractNumId w:val="0"/>
  </w:num>
  <w:num w:numId="55" w16cid:durableId="1437749225">
    <w:abstractNumId w:val="0"/>
  </w:num>
  <w:num w:numId="56" w16cid:durableId="1850900107">
    <w:abstractNumId w:val="0"/>
  </w:num>
  <w:num w:numId="57" w16cid:durableId="838427976">
    <w:abstractNumId w:val="12"/>
  </w:num>
  <w:num w:numId="58" w16cid:durableId="1556237702">
    <w:abstractNumId w:val="0"/>
  </w:num>
  <w:num w:numId="59" w16cid:durableId="696933426">
    <w:abstractNumId w:val="0"/>
  </w:num>
  <w:num w:numId="60" w16cid:durableId="942221878">
    <w:abstractNumId w:val="0"/>
  </w:num>
  <w:num w:numId="61" w16cid:durableId="1443575806">
    <w:abstractNumId w:val="0"/>
  </w:num>
  <w:num w:numId="62" w16cid:durableId="474494770">
    <w:abstractNumId w:val="0"/>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styleLockTheme/>
  <w:styleLockQFSet/>
  <w:defaultTabStop w:val="709"/>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5D63"/>
    <w:rsid w:val="000048BC"/>
    <w:rsid w:val="00011B42"/>
    <w:rsid w:val="00016C67"/>
    <w:rsid w:val="00017F3C"/>
    <w:rsid w:val="00030B0B"/>
    <w:rsid w:val="000355CD"/>
    <w:rsid w:val="00041EC8"/>
    <w:rsid w:val="00047B05"/>
    <w:rsid w:val="0006588D"/>
    <w:rsid w:val="00067A5E"/>
    <w:rsid w:val="000719BB"/>
    <w:rsid w:val="000729F4"/>
    <w:rsid w:val="00072A65"/>
    <w:rsid w:val="00072C1E"/>
    <w:rsid w:val="000737DD"/>
    <w:rsid w:val="0008007C"/>
    <w:rsid w:val="000841E0"/>
    <w:rsid w:val="00097753"/>
    <w:rsid w:val="000B4EB8"/>
    <w:rsid w:val="000C1633"/>
    <w:rsid w:val="000C3875"/>
    <w:rsid w:val="000C41F2"/>
    <w:rsid w:val="000C44B4"/>
    <w:rsid w:val="000C5D54"/>
    <w:rsid w:val="000D1210"/>
    <w:rsid w:val="000D22C4"/>
    <w:rsid w:val="000D27D1"/>
    <w:rsid w:val="000D7863"/>
    <w:rsid w:val="000E1A7F"/>
    <w:rsid w:val="000F7CC3"/>
    <w:rsid w:val="001070AF"/>
    <w:rsid w:val="00112864"/>
    <w:rsid w:val="00114472"/>
    <w:rsid w:val="00114988"/>
    <w:rsid w:val="00115069"/>
    <w:rsid w:val="001150F2"/>
    <w:rsid w:val="00121631"/>
    <w:rsid w:val="001222D3"/>
    <w:rsid w:val="00124751"/>
    <w:rsid w:val="00131369"/>
    <w:rsid w:val="00133336"/>
    <w:rsid w:val="00143EC0"/>
    <w:rsid w:val="00157BBB"/>
    <w:rsid w:val="00160E18"/>
    <w:rsid w:val="001655E3"/>
    <w:rsid w:val="001656A2"/>
    <w:rsid w:val="00165977"/>
    <w:rsid w:val="00170EC5"/>
    <w:rsid w:val="00174598"/>
    <w:rsid w:val="001747C1"/>
    <w:rsid w:val="00176814"/>
    <w:rsid w:val="00177D6B"/>
    <w:rsid w:val="00181412"/>
    <w:rsid w:val="00182F7E"/>
    <w:rsid w:val="00191F90"/>
    <w:rsid w:val="0019221B"/>
    <w:rsid w:val="001A5B98"/>
    <w:rsid w:val="001B0023"/>
    <w:rsid w:val="001B4E74"/>
    <w:rsid w:val="001C645F"/>
    <w:rsid w:val="001E678E"/>
    <w:rsid w:val="002038D5"/>
    <w:rsid w:val="002071BB"/>
    <w:rsid w:val="00207DF5"/>
    <w:rsid w:val="002112A5"/>
    <w:rsid w:val="00213749"/>
    <w:rsid w:val="0022117C"/>
    <w:rsid w:val="00222F42"/>
    <w:rsid w:val="00225F70"/>
    <w:rsid w:val="00236DCC"/>
    <w:rsid w:val="00240B81"/>
    <w:rsid w:val="00247D01"/>
    <w:rsid w:val="00251A5A"/>
    <w:rsid w:val="002529A2"/>
    <w:rsid w:val="00260611"/>
    <w:rsid w:val="00261A5B"/>
    <w:rsid w:val="00262E5B"/>
    <w:rsid w:val="00276AFE"/>
    <w:rsid w:val="002835F9"/>
    <w:rsid w:val="00284E3E"/>
    <w:rsid w:val="002A3B57"/>
    <w:rsid w:val="002A5468"/>
    <w:rsid w:val="002B3AF4"/>
    <w:rsid w:val="002B7A46"/>
    <w:rsid w:val="002C0AD9"/>
    <w:rsid w:val="002C31BF"/>
    <w:rsid w:val="002C33DE"/>
    <w:rsid w:val="002D7FD6"/>
    <w:rsid w:val="002E0CD7"/>
    <w:rsid w:val="002E0CFB"/>
    <w:rsid w:val="002E11E6"/>
    <w:rsid w:val="002E5C7B"/>
    <w:rsid w:val="002F04D5"/>
    <w:rsid w:val="002F4333"/>
    <w:rsid w:val="00313C48"/>
    <w:rsid w:val="00315C27"/>
    <w:rsid w:val="00316D63"/>
    <w:rsid w:val="00323063"/>
    <w:rsid w:val="003264E2"/>
    <w:rsid w:val="00327EEF"/>
    <w:rsid w:val="0033239F"/>
    <w:rsid w:val="00335F00"/>
    <w:rsid w:val="003414A9"/>
    <w:rsid w:val="0034274B"/>
    <w:rsid w:val="0034719F"/>
    <w:rsid w:val="00350A35"/>
    <w:rsid w:val="003532A1"/>
    <w:rsid w:val="003571D8"/>
    <w:rsid w:val="00357BC6"/>
    <w:rsid w:val="00361422"/>
    <w:rsid w:val="003739DD"/>
    <w:rsid w:val="0037545D"/>
    <w:rsid w:val="00376B87"/>
    <w:rsid w:val="00381EFC"/>
    <w:rsid w:val="00392910"/>
    <w:rsid w:val="00392EB6"/>
    <w:rsid w:val="003956C6"/>
    <w:rsid w:val="003A197F"/>
    <w:rsid w:val="003B29AC"/>
    <w:rsid w:val="003C33F2"/>
    <w:rsid w:val="003D3D84"/>
    <w:rsid w:val="003D53FD"/>
    <w:rsid w:val="003D55A6"/>
    <w:rsid w:val="003D756E"/>
    <w:rsid w:val="003E420D"/>
    <w:rsid w:val="003E4C13"/>
    <w:rsid w:val="003F5723"/>
    <w:rsid w:val="00402C61"/>
    <w:rsid w:val="004078F3"/>
    <w:rsid w:val="00410262"/>
    <w:rsid w:val="00427794"/>
    <w:rsid w:val="004436EE"/>
    <w:rsid w:val="00450F07"/>
    <w:rsid w:val="00453CD3"/>
    <w:rsid w:val="00456C2A"/>
    <w:rsid w:val="0046002F"/>
    <w:rsid w:val="00460660"/>
    <w:rsid w:val="00464BA9"/>
    <w:rsid w:val="0047622C"/>
    <w:rsid w:val="00483969"/>
    <w:rsid w:val="00486107"/>
    <w:rsid w:val="00491827"/>
    <w:rsid w:val="00491D38"/>
    <w:rsid w:val="00492558"/>
    <w:rsid w:val="004A3938"/>
    <w:rsid w:val="004A4084"/>
    <w:rsid w:val="004B249A"/>
    <w:rsid w:val="004C189F"/>
    <w:rsid w:val="004C4399"/>
    <w:rsid w:val="004C787C"/>
    <w:rsid w:val="004D09FB"/>
    <w:rsid w:val="004D5973"/>
    <w:rsid w:val="004D7138"/>
    <w:rsid w:val="004D71CD"/>
    <w:rsid w:val="004E32D5"/>
    <w:rsid w:val="004E7A1F"/>
    <w:rsid w:val="004F4B9B"/>
    <w:rsid w:val="00502690"/>
    <w:rsid w:val="0050666E"/>
    <w:rsid w:val="00506DE0"/>
    <w:rsid w:val="00511AB9"/>
    <w:rsid w:val="00523BB5"/>
    <w:rsid w:val="00523EA7"/>
    <w:rsid w:val="00525229"/>
    <w:rsid w:val="005406EB"/>
    <w:rsid w:val="00541324"/>
    <w:rsid w:val="00546383"/>
    <w:rsid w:val="00553375"/>
    <w:rsid w:val="00555884"/>
    <w:rsid w:val="00563943"/>
    <w:rsid w:val="005644C6"/>
    <w:rsid w:val="0056713A"/>
    <w:rsid w:val="005736B7"/>
    <w:rsid w:val="00573A05"/>
    <w:rsid w:val="00575E5A"/>
    <w:rsid w:val="00580245"/>
    <w:rsid w:val="00581936"/>
    <w:rsid w:val="00591197"/>
    <w:rsid w:val="005A0DD7"/>
    <w:rsid w:val="005A1F44"/>
    <w:rsid w:val="005A3013"/>
    <w:rsid w:val="005A4E17"/>
    <w:rsid w:val="005D3C39"/>
    <w:rsid w:val="005E50F9"/>
    <w:rsid w:val="00600C41"/>
    <w:rsid w:val="00601A8C"/>
    <w:rsid w:val="0061068E"/>
    <w:rsid w:val="006115D3"/>
    <w:rsid w:val="006153EB"/>
    <w:rsid w:val="006266CA"/>
    <w:rsid w:val="00644B90"/>
    <w:rsid w:val="00646AB2"/>
    <w:rsid w:val="0065610E"/>
    <w:rsid w:val="00660AD3"/>
    <w:rsid w:val="00664128"/>
    <w:rsid w:val="00667830"/>
    <w:rsid w:val="006708EB"/>
    <w:rsid w:val="006776B6"/>
    <w:rsid w:val="006923FD"/>
    <w:rsid w:val="00693150"/>
    <w:rsid w:val="00696EA3"/>
    <w:rsid w:val="006A5570"/>
    <w:rsid w:val="006A67D6"/>
    <w:rsid w:val="006A689C"/>
    <w:rsid w:val="006B0455"/>
    <w:rsid w:val="006B3D79"/>
    <w:rsid w:val="006B6FE4"/>
    <w:rsid w:val="006C2343"/>
    <w:rsid w:val="006C442A"/>
    <w:rsid w:val="006C4505"/>
    <w:rsid w:val="006C4AD7"/>
    <w:rsid w:val="006C5E83"/>
    <w:rsid w:val="006D3D66"/>
    <w:rsid w:val="006E0578"/>
    <w:rsid w:val="006E314D"/>
    <w:rsid w:val="006E7278"/>
    <w:rsid w:val="006F1ADC"/>
    <w:rsid w:val="006F4C54"/>
    <w:rsid w:val="006F4EC0"/>
    <w:rsid w:val="00704B08"/>
    <w:rsid w:val="00710723"/>
    <w:rsid w:val="007145F3"/>
    <w:rsid w:val="007145F7"/>
    <w:rsid w:val="007176F4"/>
    <w:rsid w:val="00723ED1"/>
    <w:rsid w:val="00730301"/>
    <w:rsid w:val="00740AF5"/>
    <w:rsid w:val="00743525"/>
    <w:rsid w:val="00744076"/>
    <w:rsid w:val="0074779A"/>
    <w:rsid w:val="007541A2"/>
    <w:rsid w:val="00755818"/>
    <w:rsid w:val="00760192"/>
    <w:rsid w:val="007616C2"/>
    <w:rsid w:val="0076286B"/>
    <w:rsid w:val="007657D8"/>
    <w:rsid w:val="00766846"/>
    <w:rsid w:val="007739D8"/>
    <w:rsid w:val="0077673A"/>
    <w:rsid w:val="007846E1"/>
    <w:rsid w:val="007847D6"/>
    <w:rsid w:val="007A5172"/>
    <w:rsid w:val="007A67A0"/>
    <w:rsid w:val="007A6974"/>
    <w:rsid w:val="007A6E71"/>
    <w:rsid w:val="007B3D58"/>
    <w:rsid w:val="007B570C"/>
    <w:rsid w:val="007C17D2"/>
    <w:rsid w:val="007D0BD9"/>
    <w:rsid w:val="007D1378"/>
    <w:rsid w:val="007E170B"/>
    <w:rsid w:val="007E4927"/>
    <w:rsid w:val="007E4A6E"/>
    <w:rsid w:val="007E62AA"/>
    <w:rsid w:val="007F56A7"/>
    <w:rsid w:val="00800851"/>
    <w:rsid w:val="008063CD"/>
    <w:rsid w:val="00807DD0"/>
    <w:rsid w:val="0081131E"/>
    <w:rsid w:val="0081192D"/>
    <w:rsid w:val="00821D01"/>
    <w:rsid w:val="00826A22"/>
    <w:rsid w:val="00826B7B"/>
    <w:rsid w:val="00842053"/>
    <w:rsid w:val="00842E65"/>
    <w:rsid w:val="0084658A"/>
    <w:rsid w:val="00846789"/>
    <w:rsid w:val="008546F9"/>
    <w:rsid w:val="00866994"/>
    <w:rsid w:val="008672BD"/>
    <w:rsid w:val="008714F1"/>
    <w:rsid w:val="008821BB"/>
    <w:rsid w:val="00886C42"/>
    <w:rsid w:val="00897796"/>
    <w:rsid w:val="008A3568"/>
    <w:rsid w:val="008A4D1B"/>
    <w:rsid w:val="008C50F3"/>
    <w:rsid w:val="008C7EFE"/>
    <w:rsid w:val="008D03B9"/>
    <w:rsid w:val="008D30C7"/>
    <w:rsid w:val="008D4E12"/>
    <w:rsid w:val="008D7DBF"/>
    <w:rsid w:val="008E1AFC"/>
    <w:rsid w:val="008F18D6"/>
    <w:rsid w:val="008F2C9B"/>
    <w:rsid w:val="008F4F00"/>
    <w:rsid w:val="008F797B"/>
    <w:rsid w:val="00904780"/>
    <w:rsid w:val="0090635B"/>
    <w:rsid w:val="00922385"/>
    <w:rsid w:val="009223DF"/>
    <w:rsid w:val="0093167D"/>
    <w:rsid w:val="00936091"/>
    <w:rsid w:val="00940D8A"/>
    <w:rsid w:val="009438B5"/>
    <w:rsid w:val="00962258"/>
    <w:rsid w:val="00964369"/>
    <w:rsid w:val="009678B7"/>
    <w:rsid w:val="00984138"/>
    <w:rsid w:val="00992D9C"/>
    <w:rsid w:val="00995890"/>
    <w:rsid w:val="00996CB8"/>
    <w:rsid w:val="009B2E97"/>
    <w:rsid w:val="009B3F55"/>
    <w:rsid w:val="009B4201"/>
    <w:rsid w:val="009B5146"/>
    <w:rsid w:val="009B5982"/>
    <w:rsid w:val="009C271C"/>
    <w:rsid w:val="009C31C2"/>
    <w:rsid w:val="009C418E"/>
    <w:rsid w:val="009C442C"/>
    <w:rsid w:val="009D18CD"/>
    <w:rsid w:val="009E07F4"/>
    <w:rsid w:val="009F0867"/>
    <w:rsid w:val="009F309B"/>
    <w:rsid w:val="009F392E"/>
    <w:rsid w:val="009F53C5"/>
    <w:rsid w:val="009F638B"/>
    <w:rsid w:val="00A006F7"/>
    <w:rsid w:val="00A05072"/>
    <w:rsid w:val="00A0740E"/>
    <w:rsid w:val="00A14F19"/>
    <w:rsid w:val="00A16039"/>
    <w:rsid w:val="00A21A01"/>
    <w:rsid w:val="00A22298"/>
    <w:rsid w:val="00A47D05"/>
    <w:rsid w:val="00A50641"/>
    <w:rsid w:val="00A530BF"/>
    <w:rsid w:val="00A6177B"/>
    <w:rsid w:val="00A66136"/>
    <w:rsid w:val="00A70808"/>
    <w:rsid w:val="00A71189"/>
    <w:rsid w:val="00A7364A"/>
    <w:rsid w:val="00A74DCC"/>
    <w:rsid w:val="00A753ED"/>
    <w:rsid w:val="00A77512"/>
    <w:rsid w:val="00A87ED5"/>
    <w:rsid w:val="00A94351"/>
    <w:rsid w:val="00A94C2F"/>
    <w:rsid w:val="00AA0F2C"/>
    <w:rsid w:val="00AA4CBB"/>
    <w:rsid w:val="00AA588D"/>
    <w:rsid w:val="00AA65FA"/>
    <w:rsid w:val="00AA7351"/>
    <w:rsid w:val="00AA7AB8"/>
    <w:rsid w:val="00AD056F"/>
    <w:rsid w:val="00AD0C7B"/>
    <w:rsid w:val="00AD5F1A"/>
    <w:rsid w:val="00AD6731"/>
    <w:rsid w:val="00AE6414"/>
    <w:rsid w:val="00AE77B4"/>
    <w:rsid w:val="00AF5DD0"/>
    <w:rsid w:val="00B008D5"/>
    <w:rsid w:val="00B02F73"/>
    <w:rsid w:val="00B05B31"/>
    <w:rsid w:val="00B0619F"/>
    <w:rsid w:val="00B06D17"/>
    <w:rsid w:val="00B13A26"/>
    <w:rsid w:val="00B15D0D"/>
    <w:rsid w:val="00B22106"/>
    <w:rsid w:val="00B23140"/>
    <w:rsid w:val="00B247C5"/>
    <w:rsid w:val="00B32638"/>
    <w:rsid w:val="00B42CAB"/>
    <w:rsid w:val="00B42F40"/>
    <w:rsid w:val="00B5431A"/>
    <w:rsid w:val="00B718FF"/>
    <w:rsid w:val="00B72613"/>
    <w:rsid w:val="00B75EE1"/>
    <w:rsid w:val="00B77481"/>
    <w:rsid w:val="00B8137B"/>
    <w:rsid w:val="00B8518B"/>
    <w:rsid w:val="00B92ABC"/>
    <w:rsid w:val="00B97CC3"/>
    <w:rsid w:val="00BA24D2"/>
    <w:rsid w:val="00BA5D63"/>
    <w:rsid w:val="00BA6957"/>
    <w:rsid w:val="00BA7A50"/>
    <w:rsid w:val="00BB5178"/>
    <w:rsid w:val="00BC06C4"/>
    <w:rsid w:val="00BC0A82"/>
    <w:rsid w:val="00BC2E32"/>
    <w:rsid w:val="00BC388A"/>
    <w:rsid w:val="00BD3114"/>
    <w:rsid w:val="00BD7E91"/>
    <w:rsid w:val="00BD7F0D"/>
    <w:rsid w:val="00BE148C"/>
    <w:rsid w:val="00BE1950"/>
    <w:rsid w:val="00BE23C1"/>
    <w:rsid w:val="00BE5FCD"/>
    <w:rsid w:val="00BF37DE"/>
    <w:rsid w:val="00BF5518"/>
    <w:rsid w:val="00C02D0A"/>
    <w:rsid w:val="00C03A6E"/>
    <w:rsid w:val="00C06231"/>
    <w:rsid w:val="00C226C0"/>
    <w:rsid w:val="00C3050C"/>
    <w:rsid w:val="00C37459"/>
    <w:rsid w:val="00C40CEE"/>
    <w:rsid w:val="00C42FE6"/>
    <w:rsid w:val="00C44F6A"/>
    <w:rsid w:val="00C45470"/>
    <w:rsid w:val="00C54A41"/>
    <w:rsid w:val="00C6198E"/>
    <w:rsid w:val="00C6293C"/>
    <w:rsid w:val="00C63F44"/>
    <w:rsid w:val="00C658FD"/>
    <w:rsid w:val="00C708EA"/>
    <w:rsid w:val="00C778A5"/>
    <w:rsid w:val="00C80097"/>
    <w:rsid w:val="00C83E0E"/>
    <w:rsid w:val="00C87BA7"/>
    <w:rsid w:val="00C95162"/>
    <w:rsid w:val="00CB4F6D"/>
    <w:rsid w:val="00CB6A37"/>
    <w:rsid w:val="00CB7684"/>
    <w:rsid w:val="00CB7AC2"/>
    <w:rsid w:val="00CC7C8F"/>
    <w:rsid w:val="00CD0507"/>
    <w:rsid w:val="00CD1FC4"/>
    <w:rsid w:val="00CD2891"/>
    <w:rsid w:val="00D034A0"/>
    <w:rsid w:val="00D0544F"/>
    <w:rsid w:val="00D15937"/>
    <w:rsid w:val="00D21061"/>
    <w:rsid w:val="00D27B3D"/>
    <w:rsid w:val="00D31C6A"/>
    <w:rsid w:val="00D4108E"/>
    <w:rsid w:val="00D4328E"/>
    <w:rsid w:val="00D44B20"/>
    <w:rsid w:val="00D51D03"/>
    <w:rsid w:val="00D6163D"/>
    <w:rsid w:val="00D8284F"/>
    <w:rsid w:val="00D831A3"/>
    <w:rsid w:val="00D97BE3"/>
    <w:rsid w:val="00DA0752"/>
    <w:rsid w:val="00DA3711"/>
    <w:rsid w:val="00DB26BD"/>
    <w:rsid w:val="00DB6272"/>
    <w:rsid w:val="00DC0A2F"/>
    <w:rsid w:val="00DC2FEB"/>
    <w:rsid w:val="00DC37AD"/>
    <w:rsid w:val="00DD46F3"/>
    <w:rsid w:val="00DD5B6F"/>
    <w:rsid w:val="00DD5F8B"/>
    <w:rsid w:val="00DE56F2"/>
    <w:rsid w:val="00DE7F87"/>
    <w:rsid w:val="00DF116D"/>
    <w:rsid w:val="00E16FF7"/>
    <w:rsid w:val="00E26D68"/>
    <w:rsid w:val="00E435EA"/>
    <w:rsid w:val="00E44045"/>
    <w:rsid w:val="00E45E0A"/>
    <w:rsid w:val="00E55BCC"/>
    <w:rsid w:val="00E56550"/>
    <w:rsid w:val="00E56833"/>
    <w:rsid w:val="00E618C4"/>
    <w:rsid w:val="00E64DBA"/>
    <w:rsid w:val="00E7415D"/>
    <w:rsid w:val="00E77C2A"/>
    <w:rsid w:val="00E77D9E"/>
    <w:rsid w:val="00E84D78"/>
    <w:rsid w:val="00E878EE"/>
    <w:rsid w:val="00E901A3"/>
    <w:rsid w:val="00EA585B"/>
    <w:rsid w:val="00EA6EC7"/>
    <w:rsid w:val="00EB104F"/>
    <w:rsid w:val="00EB46E5"/>
    <w:rsid w:val="00EC707C"/>
    <w:rsid w:val="00ED14BD"/>
    <w:rsid w:val="00F016C7"/>
    <w:rsid w:val="00F1246E"/>
    <w:rsid w:val="00F12DEC"/>
    <w:rsid w:val="00F14B75"/>
    <w:rsid w:val="00F15FD8"/>
    <w:rsid w:val="00F1715C"/>
    <w:rsid w:val="00F22E35"/>
    <w:rsid w:val="00F310F8"/>
    <w:rsid w:val="00F35939"/>
    <w:rsid w:val="00F37D94"/>
    <w:rsid w:val="00F422D3"/>
    <w:rsid w:val="00F45607"/>
    <w:rsid w:val="00F46187"/>
    <w:rsid w:val="00F4722B"/>
    <w:rsid w:val="00F51CC4"/>
    <w:rsid w:val="00F54432"/>
    <w:rsid w:val="00F568F9"/>
    <w:rsid w:val="00F659EB"/>
    <w:rsid w:val="00F762A8"/>
    <w:rsid w:val="00F86BA6"/>
    <w:rsid w:val="00F9504A"/>
    <w:rsid w:val="00F95AF5"/>
    <w:rsid w:val="00F95FBD"/>
    <w:rsid w:val="00F9740F"/>
    <w:rsid w:val="00FA2503"/>
    <w:rsid w:val="00FB6342"/>
    <w:rsid w:val="00FC543A"/>
    <w:rsid w:val="00FC6389"/>
    <w:rsid w:val="00FE6AEC"/>
    <w:rsid w:val="00FF49E7"/>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1B7F44"/>
  <w14:defaultImageDpi w14:val="32767"/>
  <w15:docId w15:val="{C3F0F171-9025-48C2-99A6-8E2FF22A1CB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18"/>
        <w:szCs w:val="18"/>
        <w:lang w:val="cs-CZ" w:eastAsia="en-US" w:bidi="ar-SA"/>
      </w:rPr>
    </w:rPrDefault>
    <w:pPrDefault>
      <w:pPr>
        <w:spacing w:after="240" w:line="264"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qFormat="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28"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28" w:unhideWhenUsed="1"/>
    <w:lsdException w:name="List Bullet 3" w:semiHidden="1" w:uiPriority="28" w:unhideWhenUsed="1"/>
    <w:lsdException w:name="List Bullet 4" w:semiHidden="1" w:uiPriority="28" w:unhideWhenUsed="1"/>
    <w:lsdException w:name="List Bullet 5" w:semiHidden="1" w:uiPriority="28"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667830"/>
  </w:style>
  <w:style w:type="paragraph" w:styleId="Nadpis1">
    <w:name w:val="heading 1"/>
    <w:basedOn w:val="Normln"/>
    <w:next w:val="Normln"/>
    <w:link w:val="Nadpis1Char"/>
    <w:qFormat/>
    <w:rsid w:val="009F392E"/>
    <w:pPr>
      <w:keepNext/>
      <w:keepLines/>
      <w:suppressAutoHyphens/>
      <w:spacing w:before="320" w:after="0"/>
      <w:outlineLvl w:val="0"/>
    </w:pPr>
    <w:rPr>
      <w:rFonts w:asciiTheme="majorHAnsi" w:eastAsiaTheme="majorEastAsia" w:hAnsiTheme="majorHAnsi" w:cstheme="majorBidi"/>
      <w:b/>
      <w:color w:val="FF5200" w:themeColor="accent2"/>
      <w:spacing w:val="-6"/>
      <w:sz w:val="36"/>
      <w:szCs w:val="36"/>
    </w:rPr>
  </w:style>
  <w:style w:type="paragraph" w:styleId="Nadpis2">
    <w:name w:val="heading 2"/>
    <w:aliases w:val="Podkapitola základní kapitoly"/>
    <w:basedOn w:val="Normln"/>
    <w:next w:val="Normln"/>
    <w:link w:val="Nadpis2Char"/>
    <w:unhideWhenUsed/>
    <w:qFormat/>
    <w:rsid w:val="00072C1E"/>
    <w:pPr>
      <w:keepNext/>
      <w:keepLines/>
      <w:pBdr>
        <w:top w:val="single" w:sz="4" w:space="1" w:color="00A1E0" w:themeColor="accent3"/>
      </w:pBdr>
      <w:spacing w:before="240" w:after="0"/>
      <w:outlineLvl w:val="1"/>
    </w:pPr>
    <w:rPr>
      <w:rFonts w:asciiTheme="majorHAnsi" w:eastAsiaTheme="majorEastAsia" w:hAnsiTheme="majorHAnsi" w:cstheme="majorBidi"/>
      <w:b/>
      <w:color w:val="00A1E0" w:themeColor="accent3"/>
      <w:sz w:val="24"/>
      <w:szCs w:val="24"/>
    </w:rPr>
  </w:style>
  <w:style w:type="paragraph" w:styleId="Nadpis3">
    <w:name w:val="heading 3"/>
    <w:aliases w:val="Podkapitola podkapitoly základní kapitoly"/>
    <w:basedOn w:val="Normln"/>
    <w:next w:val="Normln"/>
    <w:link w:val="Nadpis3Char"/>
    <w:unhideWhenUsed/>
    <w:qFormat/>
    <w:rsid w:val="00072C1E"/>
    <w:pPr>
      <w:keepNext/>
      <w:keepLines/>
      <w:spacing w:before="240" w:after="0"/>
      <w:outlineLvl w:val="2"/>
    </w:pPr>
    <w:rPr>
      <w:rFonts w:asciiTheme="majorHAnsi" w:eastAsiaTheme="majorEastAsia" w:hAnsiTheme="majorHAnsi" w:cstheme="majorBidi"/>
      <w:b/>
      <w:color w:val="00A1E0" w:themeColor="accent3"/>
      <w:sz w:val="24"/>
      <w:szCs w:val="24"/>
    </w:rPr>
  </w:style>
  <w:style w:type="paragraph" w:styleId="Nadpis4">
    <w:name w:val="heading 4"/>
    <w:basedOn w:val="Normln"/>
    <w:next w:val="Normln"/>
    <w:link w:val="Nadpis4Char"/>
    <w:uiPriority w:val="9"/>
    <w:unhideWhenUsed/>
    <w:qFormat/>
    <w:rsid w:val="002C31BF"/>
    <w:pPr>
      <w:keepNext/>
      <w:keepLines/>
      <w:spacing w:before="240" w:after="0"/>
      <w:outlineLvl w:val="3"/>
    </w:pPr>
    <w:rPr>
      <w:rFonts w:asciiTheme="majorHAnsi" w:eastAsiaTheme="majorEastAsia" w:hAnsiTheme="majorHAnsi" w:cstheme="majorBidi"/>
      <w:b/>
      <w:iCs/>
    </w:rPr>
  </w:style>
  <w:style w:type="paragraph" w:styleId="Nadpis5">
    <w:name w:val="heading 5"/>
    <w:basedOn w:val="Normln"/>
    <w:next w:val="Normln"/>
    <w:link w:val="Nadpis5Char"/>
    <w:uiPriority w:val="9"/>
    <w:unhideWhenUsed/>
    <w:qFormat/>
    <w:rsid w:val="007846E1"/>
    <w:pPr>
      <w:keepNext/>
      <w:keepLines/>
      <w:spacing w:before="40" w:after="0"/>
      <w:outlineLvl w:val="4"/>
    </w:pPr>
    <w:rPr>
      <w:rFonts w:asciiTheme="majorHAnsi" w:eastAsiaTheme="majorEastAsia" w:hAnsiTheme="majorHAnsi" w:cstheme="majorBidi"/>
      <w:b/>
    </w:rPr>
  </w:style>
  <w:style w:type="paragraph" w:styleId="Nadpis6">
    <w:name w:val="heading 6"/>
    <w:basedOn w:val="Normln"/>
    <w:next w:val="Normln"/>
    <w:link w:val="Nadpis6Char"/>
    <w:uiPriority w:val="9"/>
    <w:semiHidden/>
    <w:unhideWhenUsed/>
    <w:qFormat/>
    <w:rsid w:val="00710723"/>
    <w:pPr>
      <w:keepNext/>
      <w:keepLines/>
      <w:spacing w:before="40" w:after="0"/>
      <w:outlineLvl w:val="5"/>
    </w:pPr>
    <w:rPr>
      <w:rFonts w:asciiTheme="majorHAnsi" w:eastAsiaTheme="majorEastAsia" w:hAnsiTheme="majorHAnsi" w:cstheme="majorBidi"/>
      <w:b/>
      <w:color w:val="000000" w:themeColor="text1"/>
    </w:rPr>
  </w:style>
  <w:style w:type="paragraph" w:styleId="Nadpis7">
    <w:name w:val="heading 7"/>
    <w:basedOn w:val="Normln"/>
    <w:next w:val="Normln"/>
    <w:link w:val="Nadpis7Char"/>
    <w:uiPriority w:val="9"/>
    <w:semiHidden/>
    <w:unhideWhenUsed/>
    <w:qFormat/>
    <w:rsid w:val="00710723"/>
    <w:pPr>
      <w:keepNext/>
      <w:keepLines/>
      <w:spacing w:before="40" w:after="0"/>
      <w:outlineLvl w:val="6"/>
    </w:pPr>
    <w:rPr>
      <w:rFonts w:asciiTheme="majorHAnsi" w:eastAsiaTheme="majorEastAsia" w:hAnsiTheme="majorHAnsi" w:cstheme="majorBidi"/>
      <w:b/>
      <w:iCs/>
      <w:color w:val="595959" w:themeColor="text1" w:themeTint="A6"/>
    </w:rPr>
  </w:style>
  <w:style w:type="paragraph" w:styleId="Nadpis8">
    <w:name w:val="heading 8"/>
    <w:basedOn w:val="Normln"/>
    <w:next w:val="Normln"/>
    <w:link w:val="Nadpis8Char"/>
    <w:uiPriority w:val="9"/>
    <w:semiHidden/>
    <w:unhideWhenUsed/>
    <w:qFormat/>
    <w:rsid w:val="00710723"/>
    <w:pPr>
      <w:keepNext/>
      <w:keepLines/>
      <w:spacing w:before="40" w:after="0"/>
      <w:outlineLvl w:val="7"/>
    </w:pPr>
    <w:rPr>
      <w:rFonts w:asciiTheme="majorHAnsi" w:eastAsiaTheme="majorEastAsia" w:hAnsiTheme="majorHAnsi" w:cstheme="majorBidi"/>
      <w:b/>
      <w:color w:val="595959" w:themeColor="text1" w:themeTint="A6"/>
      <w:szCs w:val="21"/>
    </w:rPr>
  </w:style>
  <w:style w:type="paragraph" w:styleId="Nadpis9">
    <w:name w:val="heading 9"/>
    <w:basedOn w:val="Normln"/>
    <w:next w:val="Normln"/>
    <w:link w:val="Nadpis9Char"/>
    <w:uiPriority w:val="9"/>
    <w:semiHidden/>
    <w:unhideWhenUsed/>
    <w:qFormat/>
    <w:rsid w:val="00710723"/>
    <w:pPr>
      <w:keepNext/>
      <w:keepLines/>
      <w:spacing w:before="40" w:after="0"/>
      <w:outlineLvl w:val="8"/>
    </w:pPr>
    <w:rPr>
      <w:rFonts w:asciiTheme="majorHAnsi" w:eastAsiaTheme="majorEastAsia" w:hAnsiTheme="majorHAnsi" w:cstheme="majorBidi"/>
      <w:b/>
      <w:iCs/>
      <w:color w:val="595959" w:themeColor="text1" w:themeTint="A6"/>
      <w:szCs w:val="21"/>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Zhlav">
    <w:name w:val="header"/>
    <w:aliases w:val="záhlaví,Záhlaví - Soukup"/>
    <w:basedOn w:val="Normln"/>
    <w:link w:val="ZhlavChar"/>
    <w:uiPriority w:val="99"/>
    <w:unhideWhenUsed/>
    <w:rsid w:val="00962258"/>
    <w:pPr>
      <w:tabs>
        <w:tab w:val="center" w:pos="4536"/>
        <w:tab w:val="right" w:pos="9072"/>
      </w:tabs>
      <w:spacing w:after="0" w:line="240" w:lineRule="auto"/>
    </w:pPr>
  </w:style>
  <w:style w:type="character" w:customStyle="1" w:styleId="ZhlavChar">
    <w:name w:val="Záhlaví Char"/>
    <w:aliases w:val="záhlaví Char,Záhlaví - Soukup Char"/>
    <w:basedOn w:val="Standardnpsmoodstavce"/>
    <w:link w:val="Zhlav"/>
    <w:uiPriority w:val="99"/>
    <w:rsid w:val="00962258"/>
  </w:style>
  <w:style w:type="paragraph" w:styleId="Zpat">
    <w:name w:val="footer"/>
    <w:basedOn w:val="Normln"/>
    <w:link w:val="ZpatChar"/>
    <w:uiPriority w:val="99"/>
    <w:unhideWhenUsed/>
    <w:rsid w:val="002C31BF"/>
    <w:pPr>
      <w:tabs>
        <w:tab w:val="center" w:pos="4536"/>
        <w:tab w:val="right" w:pos="9072"/>
      </w:tabs>
      <w:spacing w:after="0" w:line="240" w:lineRule="auto"/>
    </w:pPr>
    <w:rPr>
      <w:sz w:val="12"/>
    </w:rPr>
  </w:style>
  <w:style w:type="character" w:customStyle="1" w:styleId="ZpatChar">
    <w:name w:val="Zápatí Char"/>
    <w:basedOn w:val="Standardnpsmoodstavce"/>
    <w:link w:val="Zpat"/>
    <w:uiPriority w:val="99"/>
    <w:rsid w:val="002C31BF"/>
    <w:rPr>
      <w:sz w:val="12"/>
    </w:rPr>
  </w:style>
  <w:style w:type="character" w:customStyle="1" w:styleId="Nadpis1Char">
    <w:name w:val="Nadpis 1 Char"/>
    <w:basedOn w:val="Standardnpsmoodstavce"/>
    <w:link w:val="Nadpis1"/>
    <w:uiPriority w:val="9"/>
    <w:rsid w:val="009F392E"/>
    <w:rPr>
      <w:rFonts w:asciiTheme="majorHAnsi" w:eastAsiaTheme="majorEastAsia" w:hAnsiTheme="majorHAnsi" w:cstheme="majorBidi"/>
      <w:b/>
      <w:color w:val="FF5200" w:themeColor="accent2"/>
      <w:spacing w:val="-6"/>
      <w:sz w:val="36"/>
      <w:szCs w:val="36"/>
    </w:rPr>
  </w:style>
  <w:style w:type="character" w:customStyle="1" w:styleId="Nadpis2Char">
    <w:name w:val="Nadpis 2 Char"/>
    <w:aliases w:val="Podkapitola základní kapitoly Char"/>
    <w:basedOn w:val="Standardnpsmoodstavce"/>
    <w:link w:val="Nadpis2"/>
    <w:uiPriority w:val="9"/>
    <w:rsid w:val="00072C1E"/>
    <w:rPr>
      <w:rFonts w:asciiTheme="majorHAnsi" w:eastAsiaTheme="majorEastAsia" w:hAnsiTheme="majorHAnsi" w:cstheme="majorBidi"/>
      <w:b/>
      <w:color w:val="00A1E0" w:themeColor="accent3"/>
      <w:sz w:val="24"/>
      <w:szCs w:val="24"/>
    </w:rPr>
  </w:style>
  <w:style w:type="character" w:customStyle="1" w:styleId="Nadpis3Char">
    <w:name w:val="Nadpis 3 Char"/>
    <w:aliases w:val="Podkapitola podkapitoly základní kapitoly Char"/>
    <w:basedOn w:val="Standardnpsmoodstavce"/>
    <w:link w:val="Nadpis3"/>
    <w:uiPriority w:val="9"/>
    <w:rsid w:val="00072C1E"/>
    <w:rPr>
      <w:rFonts w:asciiTheme="majorHAnsi" w:eastAsiaTheme="majorEastAsia" w:hAnsiTheme="majorHAnsi" w:cstheme="majorBidi"/>
      <w:b/>
      <w:color w:val="00A1E0" w:themeColor="accent3"/>
      <w:sz w:val="24"/>
      <w:szCs w:val="24"/>
    </w:rPr>
  </w:style>
  <w:style w:type="character" w:customStyle="1" w:styleId="Nadpis4Char">
    <w:name w:val="Nadpis 4 Char"/>
    <w:basedOn w:val="Standardnpsmoodstavce"/>
    <w:link w:val="Nadpis4"/>
    <w:uiPriority w:val="9"/>
    <w:rsid w:val="002C31BF"/>
    <w:rPr>
      <w:rFonts w:asciiTheme="majorHAnsi" w:eastAsiaTheme="majorEastAsia" w:hAnsiTheme="majorHAnsi" w:cstheme="majorBidi"/>
      <w:b/>
      <w:iCs/>
    </w:rPr>
  </w:style>
  <w:style w:type="character" w:customStyle="1" w:styleId="Nadpis5Char">
    <w:name w:val="Nadpis 5 Char"/>
    <w:basedOn w:val="Standardnpsmoodstavce"/>
    <w:link w:val="Nadpis5"/>
    <w:uiPriority w:val="9"/>
    <w:rsid w:val="007846E1"/>
    <w:rPr>
      <w:rFonts w:asciiTheme="majorHAnsi" w:eastAsiaTheme="majorEastAsia" w:hAnsiTheme="majorHAnsi" w:cstheme="majorBidi"/>
      <w:b/>
    </w:rPr>
  </w:style>
  <w:style w:type="character" w:styleId="Siln">
    <w:name w:val="Strong"/>
    <w:basedOn w:val="Standardnpsmoodstavce"/>
    <w:uiPriority w:val="22"/>
    <w:qFormat/>
    <w:rsid w:val="007846E1"/>
    <w:rPr>
      <w:b/>
      <w:bCs/>
    </w:rPr>
  </w:style>
  <w:style w:type="character" w:customStyle="1" w:styleId="Nadpis6Char">
    <w:name w:val="Nadpis 6 Char"/>
    <w:basedOn w:val="Standardnpsmoodstavce"/>
    <w:link w:val="Nadpis6"/>
    <w:uiPriority w:val="9"/>
    <w:semiHidden/>
    <w:rsid w:val="00710723"/>
    <w:rPr>
      <w:rFonts w:asciiTheme="majorHAnsi" w:eastAsiaTheme="majorEastAsia" w:hAnsiTheme="majorHAnsi" w:cstheme="majorBidi"/>
      <w:b/>
      <w:color w:val="000000" w:themeColor="text1"/>
    </w:rPr>
  </w:style>
  <w:style w:type="character" w:customStyle="1" w:styleId="Nadpis7Char">
    <w:name w:val="Nadpis 7 Char"/>
    <w:basedOn w:val="Standardnpsmoodstavce"/>
    <w:link w:val="Nadpis7"/>
    <w:uiPriority w:val="9"/>
    <w:semiHidden/>
    <w:rsid w:val="00710723"/>
    <w:rPr>
      <w:rFonts w:asciiTheme="majorHAnsi" w:eastAsiaTheme="majorEastAsia" w:hAnsiTheme="majorHAnsi" w:cstheme="majorBidi"/>
      <w:b/>
      <w:iCs/>
      <w:color w:val="595959" w:themeColor="text1" w:themeTint="A6"/>
    </w:rPr>
  </w:style>
  <w:style w:type="character" w:customStyle="1" w:styleId="Nadpis8Char">
    <w:name w:val="Nadpis 8 Char"/>
    <w:basedOn w:val="Standardnpsmoodstavce"/>
    <w:link w:val="Nadpis8"/>
    <w:uiPriority w:val="9"/>
    <w:semiHidden/>
    <w:rsid w:val="00710723"/>
    <w:rPr>
      <w:rFonts w:asciiTheme="majorHAnsi" w:eastAsiaTheme="majorEastAsia" w:hAnsiTheme="majorHAnsi" w:cstheme="majorBidi"/>
      <w:b/>
      <w:color w:val="595959" w:themeColor="text1" w:themeTint="A6"/>
      <w:szCs w:val="21"/>
    </w:rPr>
  </w:style>
  <w:style w:type="character" w:customStyle="1" w:styleId="Nadpis9Char">
    <w:name w:val="Nadpis 9 Char"/>
    <w:basedOn w:val="Standardnpsmoodstavce"/>
    <w:link w:val="Nadpis9"/>
    <w:uiPriority w:val="9"/>
    <w:semiHidden/>
    <w:rsid w:val="00710723"/>
    <w:rPr>
      <w:rFonts w:asciiTheme="majorHAnsi" w:eastAsiaTheme="majorEastAsia" w:hAnsiTheme="majorHAnsi" w:cstheme="majorBidi"/>
      <w:b/>
      <w:iCs/>
      <w:color w:val="595959" w:themeColor="text1" w:themeTint="A6"/>
      <w:szCs w:val="21"/>
    </w:rPr>
  </w:style>
  <w:style w:type="character" w:styleId="Zdraznnintenzivn">
    <w:name w:val="Intense Emphasis"/>
    <w:basedOn w:val="Standardnpsmoodstavce"/>
    <w:uiPriority w:val="10"/>
    <w:qFormat/>
    <w:rsid w:val="00710723"/>
    <w:rPr>
      <w:b/>
      <w:i w:val="0"/>
      <w:iCs/>
      <w:color w:val="00A1E0" w:themeColor="accent3"/>
    </w:rPr>
  </w:style>
  <w:style w:type="character" w:styleId="Zdraznn">
    <w:name w:val="Emphasis"/>
    <w:basedOn w:val="Standardnpsmoodstavce"/>
    <w:qFormat/>
    <w:rsid w:val="008D30C7"/>
  </w:style>
  <w:style w:type="paragraph" w:styleId="Bezmezer">
    <w:name w:val="No Spacing"/>
    <w:uiPriority w:val="1"/>
    <w:qFormat/>
    <w:rsid w:val="00114472"/>
    <w:pPr>
      <w:spacing w:after="0"/>
    </w:pPr>
  </w:style>
  <w:style w:type="paragraph" w:styleId="Citt">
    <w:name w:val="Quote"/>
    <w:basedOn w:val="Normln"/>
    <w:next w:val="Normln"/>
    <w:link w:val="CittChar"/>
    <w:uiPriority w:val="29"/>
    <w:qFormat/>
    <w:rsid w:val="002C31BF"/>
    <w:pPr>
      <w:spacing w:before="200" w:after="160"/>
    </w:pPr>
    <w:rPr>
      <w:iCs/>
      <w:sz w:val="24"/>
    </w:rPr>
  </w:style>
  <w:style w:type="character" w:customStyle="1" w:styleId="CittChar">
    <w:name w:val="Citát Char"/>
    <w:basedOn w:val="Standardnpsmoodstavce"/>
    <w:link w:val="Citt"/>
    <w:uiPriority w:val="29"/>
    <w:rsid w:val="002C31BF"/>
    <w:rPr>
      <w:iCs/>
      <w:sz w:val="24"/>
    </w:rPr>
  </w:style>
  <w:style w:type="character" w:styleId="slostrnky">
    <w:name w:val="page number"/>
    <w:basedOn w:val="Standardnpsmoodstavce"/>
    <w:uiPriority w:val="99"/>
    <w:unhideWhenUsed/>
    <w:rsid w:val="002C31BF"/>
    <w:rPr>
      <w:b/>
      <w:color w:val="FF5200" w:themeColor="accent2"/>
      <w:sz w:val="14"/>
    </w:rPr>
  </w:style>
  <w:style w:type="paragraph" w:styleId="Textpoznpodarou">
    <w:name w:val="footnote text"/>
    <w:basedOn w:val="Normln"/>
    <w:link w:val="TextpoznpodarouChar"/>
    <w:uiPriority w:val="99"/>
    <w:semiHidden/>
    <w:unhideWhenUsed/>
    <w:rsid w:val="002C31BF"/>
    <w:pPr>
      <w:spacing w:after="0" w:line="240" w:lineRule="auto"/>
    </w:pPr>
    <w:rPr>
      <w:sz w:val="14"/>
      <w:szCs w:val="20"/>
    </w:rPr>
  </w:style>
  <w:style w:type="character" w:customStyle="1" w:styleId="TextpoznpodarouChar">
    <w:name w:val="Text pozn. pod čarou Char"/>
    <w:basedOn w:val="Standardnpsmoodstavce"/>
    <w:link w:val="Textpoznpodarou"/>
    <w:uiPriority w:val="99"/>
    <w:semiHidden/>
    <w:rsid w:val="002C31BF"/>
    <w:rPr>
      <w:sz w:val="14"/>
      <w:szCs w:val="20"/>
    </w:rPr>
  </w:style>
  <w:style w:type="table" w:styleId="Mkatabulky">
    <w:name w:val="Table Grid"/>
    <w:basedOn w:val="Normlntabulka"/>
    <w:uiPriority w:val="39"/>
    <w:rsid w:val="00BD7E91"/>
    <w:pPr>
      <w:spacing w:after="0" w:line="240" w:lineRule="auto"/>
    </w:pPr>
    <w:rPr>
      <w:sz w:val="14"/>
    </w:rPr>
    <w:tblPr>
      <w:tblStyleRowBandSize w:val="1"/>
      <w:tblStyleColBandSize w:val="1"/>
      <w:tblBorders>
        <w:insideH w:val="single" w:sz="2" w:space="0" w:color="auto"/>
        <w:insideV w:val="single" w:sz="2" w:space="0" w:color="auto"/>
      </w:tblBorders>
      <w:tblCellMar>
        <w:top w:w="34" w:type="dxa"/>
        <w:left w:w="79" w:type="dxa"/>
        <w:bottom w:w="57" w:type="dxa"/>
        <w:right w:w="79" w:type="dxa"/>
      </w:tblCellMar>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paragraph" w:styleId="Zkladntext">
    <w:name w:val="Body Text"/>
    <w:basedOn w:val="Normln"/>
    <w:link w:val="ZkladntextChar"/>
    <w:unhideWhenUsed/>
    <w:rsid w:val="00B8518B"/>
    <w:pPr>
      <w:spacing w:after="120"/>
    </w:pPr>
  </w:style>
  <w:style w:type="character" w:customStyle="1" w:styleId="ZkladntextChar">
    <w:name w:val="Základní text Char"/>
    <w:basedOn w:val="Standardnpsmoodstavce"/>
    <w:link w:val="Zkladntext"/>
    <w:rsid w:val="00B8518B"/>
  </w:style>
  <w:style w:type="paragraph" w:styleId="Zkladntext-prvnodsazen">
    <w:name w:val="Body Text First Indent"/>
    <w:basedOn w:val="Zkladntext"/>
    <w:link w:val="Zkladntext-prvnodsazenChar"/>
    <w:uiPriority w:val="99"/>
    <w:unhideWhenUsed/>
    <w:rsid w:val="00B8518B"/>
    <w:pPr>
      <w:spacing w:after="0"/>
      <w:ind w:firstLine="301"/>
    </w:pPr>
  </w:style>
  <w:style w:type="character" w:customStyle="1" w:styleId="Zkladntext-prvnodsazenChar">
    <w:name w:val="Základní text - první odsazený Char"/>
    <w:basedOn w:val="ZkladntextChar"/>
    <w:link w:val="Zkladntext-prvnodsazen"/>
    <w:uiPriority w:val="99"/>
    <w:rsid w:val="00B8518B"/>
  </w:style>
  <w:style w:type="paragraph" w:customStyle="1" w:styleId="Druhdokumentu">
    <w:name w:val="Druh dokumentu"/>
    <w:uiPriority w:val="99"/>
    <w:qFormat/>
    <w:rsid w:val="00D6163D"/>
    <w:pPr>
      <w:suppressAutoHyphens/>
      <w:spacing w:line="240" w:lineRule="auto"/>
      <w:jc w:val="right"/>
    </w:pPr>
    <w:rPr>
      <w:rFonts w:asciiTheme="majorHAnsi" w:eastAsiaTheme="majorEastAsia" w:hAnsiTheme="majorHAnsi" w:cstheme="majorBidi"/>
      <w:b/>
      <w:color w:val="002B59" w:themeColor="accent1"/>
      <w:spacing w:val="-6"/>
      <w:sz w:val="36"/>
      <w:szCs w:val="36"/>
    </w:rPr>
  </w:style>
  <w:style w:type="paragraph" w:styleId="Nzev">
    <w:name w:val="Title"/>
    <w:basedOn w:val="Normln"/>
    <w:next w:val="Normln"/>
    <w:link w:val="NzevChar"/>
    <w:uiPriority w:val="10"/>
    <w:qFormat/>
    <w:rsid w:val="00D6163D"/>
    <w:pPr>
      <w:keepLines/>
      <w:suppressAutoHyphens/>
      <w:spacing w:after="0" w:line="240" w:lineRule="auto"/>
      <w:contextualSpacing/>
    </w:pPr>
    <w:rPr>
      <w:rFonts w:asciiTheme="majorHAnsi" w:eastAsiaTheme="majorEastAsia" w:hAnsiTheme="majorHAnsi" w:cstheme="majorBidi"/>
      <w:spacing w:val="-10"/>
      <w:kern w:val="28"/>
      <w:sz w:val="56"/>
      <w:szCs w:val="56"/>
    </w:rPr>
  </w:style>
  <w:style w:type="character" w:customStyle="1" w:styleId="NzevChar">
    <w:name w:val="Název Char"/>
    <w:basedOn w:val="Standardnpsmoodstavce"/>
    <w:link w:val="Nzev"/>
    <w:uiPriority w:val="10"/>
    <w:rsid w:val="00D6163D"/>
    <w:rPr>
      <w:rFonts w:asciiTheme="majorHAnsi" w:eastAsiaTheme="majorEastAsia" w:hAnsiTheme="majorHAnsi" w:cstheme="majorBidi"/>
      <w:spacing w:val="-10"/>
      <w:kern w:val="28"/>
      <w:sz w:val="56"/>
      <w:szCs w:val="56"/>
    </w:rPr>
  </w:style>
  <w:style w:type="paragraph" w:styleId="Podnadpis">
    <w:name w:val="Subtitle"/>
    <w:basedOn w:val="Normln"/>
    <w:next w:val="Normln"/>
    <w:link w:val="PodnadpisChar"/>
    <w:uiPriority w:val="11"/>
    <w:qFormat/>
    <w:rsid w:val="00D6163D"/>
    <w:pPr>
      <w:keepLines/>
      <w:numPr>
        <w:ilvl w:val="1"/>
      </w:numPr>
      <w:suppressAutoHyphens/>
      <w:spacing w:after="160"/>
    </w:pPr>
    <w:rPr>
      <w:rFonts w:eastAsiaTheme="minorEastAsia"/>
      <w:color w:val="5A5A5A" w:themeColor="text1" w:themeTint="A5"/>
      <w:sz w:val="22"/>
      <w:szCs w:val="22"/>
    </w:rPr>
  </w:style>
  <w:style w:type="character" w:customStyle="1" w:styleId="PodnadpisChar">
    <w:name w:val="Podnadpis Char"/>
    <w:basedOn w:val="Standardnpsmoodstavce"/>
    <w:link w:val="Podnadpis"/>
    <w:uiPriority w:val="11"/>
    <w:rsid w:val="00D6163D"/>
    <w:rPr>
      <w:rFonts w:eastAsiaTheme="minorEastAsia"/>
      <w:color w:val="5A5A5A" w:themeColor="text1" w:themeTint="A5"/>
      <w:sz w:val="22"/>
      <w:szCs w:val="22"/>
    </w:rPr>
  </w:style>
  <w:style w:type="character" w:styleId="Zdraznnjemn">
    <w:name w:val="Subtle Emphasis"/>
    <w:basedOn w:val="Standardnpsmoodstavce"/>
    <w:uiPriority w:val="10"/>
    <w:qFormat/>
    <w:rsid w:val="00D6163D"/>
    <w:rPr>
      <w:i w:val="0"/>
      <w:iCs/>
      <w:color w:val="595959" w:themeColor="text1" w:themeTint="A6"/>
    </w:rPr>
  </w:style>
  <w:style w:type="character" w:styleId="Odkazintenzivn">
    <w:name w:val="Intense Reference"/>
    <w:basedOn w:val="Standardnpsmoodstavce"/>
    <w:uiPriority w:val="32"/>
    <w:qFormat/>
    <w:rsid w:val="00C02D0A"/>
    <w:rPr>
      <w:b/>
      <w:bCs/>
      <w:caps w:val="0"/>
      <w:smallCaps w:val="0"/>
      <w:color w:val="002B59" w:themeColor="accent1"/>
      <w:spacing w:val="5"/>
    </w:rPr>
  </w:style>
  <w:style w:type="character" w:styleId="Odkazjemn">
    <w:name w:val="Subtle Reference"/>
    <w:basedOn w:val="Standardnpsmoodstavce"/>
    <w:uiPriority w:val="31"/>
    <w:qFormat/>
    <w:rsid w:val="00C02D0A"/>
    <w:rPr>
      <w:caps w:val="0"/>
      <w:smallCaps w:val="0"/>
      <w:color w:val="5A5A5A" w:themeColor="text1" w:themeTint="A5"/>
    </w:rPr>
  </w:style>
  <w:style w:type="paragraph" w:styleId="Vrazncitt">
    <w:name w:val="Intense Quote"/>
    <w:basedOn w:val="Normln"/>
    <w:next w:val="Normln"/>
    <w:link w:val="VrazncittChar"/>
    <w:uiPriority w:val="30"/>
    <w:qFormat/>
    <w:rsid w:val="008D03B9"/>
    <w:pPr>
      <w:pBdr>
        <w:top w:val="single" w:sz="12" w:space="10" w:color="00A1E0" w:themeColor="accent3"/>
        <w:bottom w:val="single" w:sz="2" w:space="10" w:color="auto"/>
      </w:pBdr>
      <w:spacing w:before="160" w:after="160"/>
      <w:ind w:left="862" w:right="862"/>
      <w:jc w:val="center"/>
    </w:pPr>
    <w:rPr>
      <w:b/>
      <w:iCs/>
    </w:rPr>
  </w:style>
  <w:style w:type="character" w:customStyle="1" w:styleId="VrazncittChar">
    <w:name w:val="Výrazný citát Char"/>
    <w:basedOn w:val="Standardnpsmoodstavce"/>
    <w:link w:val="Vrazncitt"/>
    <w:uiPriority w:val="30"/>
    <w:rsid w:val="008D03B9"/>
    <w:rPr>
      <w:b/>
      <w:iCs/>
    </w:rPr>
  </w:style>
  <w:style w:type="paragraph" w:styleId="Titulek">
    <w:name w:val="caption"/>
    <w:basedOn w:val="Normln"/>
    <w:next w:val="Normln"/>
    <w:uiPriority w:val="35"/>
    <w:semiHidden/>
    <w:unhideWhenUsed/>
    <w:qFormat/>
    <w:rsid w:val="00C02D0A"/>
    <w:pPr>
      <w:spacing w:after="200" w:line="240" w:lineRule="auto"/>
    </w:pPr>
    <w:rPr>
      <w:iCs/>
      <w:color w:val="44546A" w:themeColor="text2"/>
    </w:rPr>
  </w:style>
  <w:style w:type="paragraph" w:styleId="Odstavecseseznamem">
    <w:name w:val="List Paragraph"/>
    <w:aliases w:val="Odstavec_muj,Odrazky,Bullet List,lp1,Puce,Use Case List Paragraph,Heading2,Bullet for no #'s,Body Bullet,List bullet,List Paragraph 1,Ref,List Bullet1,Figure_name,Aufzählungszeichen1,Table Txt,Bullet 1,ZOZNAM,Bullet Number"/>
    <w:basedOn w:val="Normln"/>
    <w:link w:val="OdstavecseseznamemChar"/>
    <w:uiPriority w:val="34"/>
    <w:qFormat/>
    <w:rsid w:val="00766846"/>
    <w:pPr>
      <w:ind w:left="720"/>
      <w:contextualSpacing/>
    </w:pPr>
  </w:style>
  <w:style w:type="paragraph" w:styleId="Zhlavzprvy">
    <w:name w:val="Message Header"/>
    <w:basedOn w:val="Normln"/>
    <w:link w:val="ZhlavzprvyChar"/>
    <w:uiPriority w:val="99"/>
    <w:semiHidden/>
    <w:unhideWhenUsed/>
    <w:rsid w:val="00660AD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0"/>
      <w:szCs w:val="24"/>
    </w:rPr>
  </w:style>
  <w:style w:type="character" w:customStyle="1" w:styleId="ZhlavzprvyChar">
    <w:name w:val="Záhlaví zprávy Char"/>
    <w:basedOn w:val="Standardnpsmoodstavce"/>
    <w:link w:val="Zhlavzprvy"/>
    <w:uiPriority w:val="99"/>
    <w:semiHidden/>
    <w:rsid w:val="00660AD3"/>
    <w:rPr>
      <w:rFonts w:asciiTheme="majorHAnsi" w:eastAsiaTheme="majorEastAsia" w:hAnsiTheme="majorHAnsi" w:cstheme="majorBidi"/>
      <w:sz w:val="20"/>
      <w:szCs w:val="24"/>
      <w:shd w:val="pct20" w:color="auto" w:fill="auto"/>
    </w:rPr>
  </w:style>
  <w:style w:type="paragraph" w:styleId="Normlnweb">
    <w:name w:val="Normal (Web)"/>
    <w:basedOn w:val="Normln"/>
    <w:uiPriority w:val="99"/>
    <w:semiHidden/>
    <w:unhideWhenUsed/>
    <w:rsid w:val="00660AD3"/>
    <w:rPr>
      <w:rFonts w:cs="Times New Roman"/>
      <w:szCs w:val="24"/>
    </w:rPr>
  </w:style>
  <w:style w:type="character" w:customStyle="1" w:styleId="Nadpisvtabulce">
    <w:name w:val="Nadpis v tabulce"/>
    <w:basedOn w:val="Standardnpsmoodstavce"/>
    <w:uiPriority w:val="9"/>
    <w:qFormat/>
    <w:rsid w:val="003956C6"/>
    <w:rPr>
      <w:b/>
      <w:sz w:val="18"/>
    </w:rPr>
  </w:style>
  <w:style w:type="paragraph" w:customStyle="1" w:styleId="Nadpistabulky">
    <w:name w:val="Nadpis tabulky"/>
    <w:basedOn w:val="Normln"/>
    <w:next w:val="Normln"/>
    <w:uiPriority w:val="9"/>
    <w:qFormat/>
    <w:rsid w:val="002038D5"/>
    <w:pPr>
      <w:keepNext/>
      <w:keepLines/>
      <w:pBdr>
        <w:top w:val="single" w:sz="12" w:space="3" w:color="00A1E0" w:themeColor="accent3"/>
      </w:pBdr>
      <w:suppressAutoHyphens/>
      <w:spacing w:after="60"/>
    </w:pPr>
    <w:rPr>
      <w:rFonts w:asciiTheme="majorHAnsi" w:hAnsiTheme="majorHAnsi"/>
      <w:b/>
      <w:sz w:val="14"/>
      <w:szCs w:val="14"/>
    </w:rPr>
  </w:style>
  <w:style w:type="table" w:customStyle="1" w:styleId="PlainTable41">
    <w:name w:val="Plain Table 41"/>
    <w:basedOn w:val="Normlntabulka"/>
    <w:uiPriority w:val="44"/>
    <w:rsid w:val="00F310F8"/>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Tabulkaodvolacchadoplujcchdaj">
    <w:name w:val="Tabulka odvolacích a doplňujících údajů"/>
    <w:basedOn w:val="Normlntabulka"/>
    <w:uiPriority w:val="99"/>
    <w:rsid w:val="006E0578"/>
    <w:pPr>
      <w:spacing w:after="0" w:line="240" w:lineRule="auto"/>
    </w:pPr>
    <w:rPr>
      <w:sz w:val="14"/>
    </w:rPr>
    <w:tblPr>
      <w:tblCellMar>
        <w:top w:w="6" w:type="dxa"/>
        <w:left w:w="0" w:type="dxa"/>
        <w:bottom w:w="6" w:type="dxa"/>
        <w:right w:w="0" w:type="dxa"/>
      </w:tblCellMar>
    </w:tblPr>
  </w:style>
  <w:style w:type="paragraph" w:styleId="Seznamsodrkami">
    <w:name w:val="List Bullet"/>
    <w:basedOn w:val="Normln"/>
    <w:link w:val="SeznamsodrkamiChar"/>
    <w:uiPriority w:val="28"/>
    <w:unhideWhenUsed/>
    <w:rsid w:val="00A7364A"/>
    <w:pPr>
      <w:numPr>
        <w:numId w:val="4"/>
      </w:numPr>
      <w:spacing w:after="0"/>
    </w:pPr>
  </w:style>
  <w:style w:type="paragraph" w:styleId="Seznamsodrkami2">
    <w:name w:val="List Bullet 2"/>
    <w:basedOn w:val="Seznamsodrkami"/>
    <w:uiPriority w:val="28"/>
    <w:unhideWhenUsed/>
    <w:rsid w:val="00A7364A"/>
    <w:pPr>
      <w:numPr>
        <w:ilvl w:val="1"/>
      </w:numPr>
    </w:pPr>
  </w:style>
  <w:style w:type="paragraph" w:styleId="Seznamsodrkami3">
    <w:name w:val="List Bullet 3"/>
    <w:basedOn w:val="Seznamsodrkami"/>
    <w:uiPriority w:val="28"/>
    <w:unhideWhenUsed/>
    <w:rsid w:val="00A7364A"/>
    <w:pPr>
      <w:numPr>
        <w:ilvl w:val="2"/>
      </w:numPr>
    </w:pPr>
  </w:style>
  <w:style w:type="paragraph" w:styleId="Seznamsodrkami4">
    <w:name w:val="List Bullet 4"/>
    <w:basedOn w:val="Seznamsodrkami"/>
    <w:uiPriority w:val="28"/>
    <w:unhideWhenUsed/>
    <w:rsid w:val="00A7364A"/>
    <w:pPr>
      <w:numPr>
        <w:ilvl w:val="3"/>
      </w:numPr>
    </w:pPr>
  </w:style>
  <w:style w:type="paragraph" w:styleId="Seznamsodrkami5">
    <w:name w:val="List Bullet 5"/>
    <w:basedOn w:val="Seznamsodrkami"/>
    <w:uiPriority w:val="28"/>
    <w:unhideWhenUsed/>
    <w:rsid w:val="00A7364A"/>
    <w:pPr>
      <w:numPr>
        <w:ilvl w:val="4"/>
      </w:numPr>
    </w:pPr>
  </w:style>
  <w:style w:type="paragraph" w:styleId="slovanseznam">
    <w:name w:val="List Number"/>
    <w:basedOn w:val="Normln"/>
    <w:uiPriority w:val="28"/>
    <w:unhideWhenUsed/>
    <w:rsid w:val="009F0867"/>
    <w:pPr>
      <w:numPr>
        <w:numId w:val="3"/>
      </w:numPr>
      <w:spacing w:before="60" w:after="60"/>
      <w:jc w:val="both"/>
    </w:pPr>
  </w:style>
  <w:style w:type="paragraph" w:styleId="slovanseznam2">
    <w:name w:val="List Number 2"/>
    <w:basedOn w:val="slovanseznam"/>
    <w:uiPriority w:val="28"/>
    <w:unhideWhenUsed/>
    <w:rsid w:val="009F0867"/>
    <w:pPr>
      <w:numPr>
        <w:ilvl w:val="1"/>
      </w:numPr>
      <w:tabs>
        <w:tab w:val="left" w:pos="1361"/>
      </w:tabs>
    </w:pPr>
  </w:style>
  <w:style w:type="paragraph" w:styleId="slovanseznam3">
    <w:name w:val="List Number 3"/>
    <w:basedOn w:val="slovanseznam"/>
    <w:uiPriority w:val="28"/>
    <w:unhideWhenUsed/>
    <w:rsid w:val="002A5468"/>
    <w:pPr>
      <w:numPr>
        <w:ilvl w:val="2"/>
      </w:numPr>
      <w:ind w:left="1786"/>
    </w:pPr>
  </w:style>
  <w:style w:type="paragraph" w:styleId="slovanseznam4">
    <w:name w:val="List Number 4"/>
    <w:basedOn w:val="slovanseznam"/>
    <w:uiPriority w:val="28"/>
    <w:unhideWhenUsed/>
    <w:rsid w:val="00A753ED"/>
    <w:pPr>
      <w:numPr>
        <w:ilvl w:val="3"/>
      </w:numPr>
    </w:pPr>
  </w:style>
  <w:style w:type="paragraph" w:styleId="slovanseznam5">
    <w:name w:val="List Number 5"/>
    <w:basedOn w:val="slovanseznam"/>
    <w:uiPriority w:val="28"/>
    <w:unhideWhenUsed/>
    <w:rsid w:val="00A753ED"/>
    <w:pPr>
      <w:numPr>
        <w:ilvl w:val="4"/>
      </w:numPr>
    </w:pPr>
  </w:style>
  <w:style w:type="numbering" w:customStyle="1" w:styleId="ListNumbermultilevel">
    <w:name w:val="List Number (multilevel)"/>
    <w:uiPriority w:val="99"/>
    <w:rsid w:val="00A753ED"/>
    <w:pPr>
      <w:numPr>
        <w:numId w:val="1"/>
      </w:numPr>
    </w:pPr>
  </w:style>
  <w:style w:type="numbering" w:customStyle="1" w:styleId="ListBulletmultilevel">
    <w:name w:val="List Bullet (multilevel)"/>
    <w:uiPriority w:val="99"/>
    <w:rsid w:val="00F12DEC"/>
    <w:pPr>
      <w:numPr>
        <w:numId w:val="2"/>
      </w:numPr>
    </w:pPr>
  </w:style>
  <w:style w:type="paragraph" w:customStyle="1" w:styleId="Vraznjtext">
    <w:name w:val="Výraznější text"/>
    <w:basedOn w:val="Normln"/>
    <w:uiPriority w:val="9"/>
    <w:qFormat/>
    <w:rsid w:val="006A689C"/>
    <w:rPr>
      <w:sz w:val="24"/>
      <w:szCs w:val="24"/>
    </w:rPr>
  </w:style>
  <w:style w:type="paragraph" w:customStyle="1" w:styleId="Doplujcdaje">
    <w:name w:val="Doplňující údaje"/>
    <w:basedOn w:val="Bezmezer"/>
    <w:uiPriority w:val="10"/>
    <w:qFormat/>
    <w:rsid w:val="00553375"/>
    <w:rPr>
      <w:sz w:val="14"/>
      <w:szCs w:val="14"/>
    </w:rPr>
  </w:style>
  <w:style w:type="paragraph" w:styleId="Obsah2">
    <w:name w:val="toc 2"/>
    <w:basedOn w:val="Normln"/>
    <w:next w:val="Normln"/>
    <w:autoRedefine/>
    <w:uiPriority w:val="39"/>
    <w:unhideWhenUsed/>
    <w:qFormat/>
    <w:rsid w:val="00B92ABC"/>
    <w:pPr>
      <w:tabs>
        <w:tab w:val="left" w:pos="1134"/>
        <w:tab w:val="right" w:leader="dot" w:pos="8692"/>
      </w:tabs>
      <w:spacing w:after="40"/>
      <w:ind w:left="1134" w:hanging="567"/>
      <w:contextualSpacing/>
    </w:pPr>
    <w:rPr>
      <w:spacing w:val="-4"/>
    </w:rPr>
  </w:style>
  <w:style w:type="paragraph" w:styleId="Obsah1">
    <w:name w:val="toc 1"/>
    <w:basedOn w:val="Normln"/>
    <w:next w:val="Normln"/>
    <w:autoRedefine/>
    <w:uiPriority w:val="39"/>
    <w:unhideWhenUsed/>
    <w:qFormat/>
    <w:rsid w:val="00B92ABC"/>
    <w:pPr>
      <w:keepNext/>
      <w:tabs>
        <w:tab w:val="left" w:pos="567"/>
        <w:tab w:val="right" w:leader="dot" w:pos="8692"/>
      </w:tabs>
      <w:spacing w:after="40"/>
      <w:ind w:left="567" w:hanging="567"/>
    </w:pPr>
    <w:rPr>
      <w:b/>
      <w:caps/>
      <w:spacing w:val="-4"/>
    </w:rPr>
  </w:style>
  <w:style w:type="paragraph" w:styleId="Obsah3">
    <w:name w:val="toc 3"/>
    <w:basedOn w:val="Normln"/>
    <w:next w:val="Normln"/>
    <w:autoRedefine/>
    <w:uiPriority w:val="39"/>
    <w:unhideWhenUsed/>
    <w:qFormat/>
    <w:rsid w:val="0061068E"/>
    <w:pPr>
      <w:spacing w:after="100"/>
      <w:ind w:left="360"/>
    </w:pPr>
  </w:style>
  <w:style w:type="character" w:styleId="Hypertextovodkaz">
    <w:name w:val="Hyperlink"/>
    <w:basedOn w:val="Standardnpsmoodstavce"/>
    <w:uiPriority w:val="99"/>
    <w:unhideWhenUsed/>
    <w:rsid w:val="002F4333"/>
    <w:rPr>
      <w:noProof/>
      <w:color w:val="0563C1" w:themeColor="hyperlink"/>
      <w:u w:val="single"/>
    </w:rPr>
  </w:style>
  <w:style w:type="paragraph" w:styleId="Nadpisobsahu">
    <w:name w:val="TOC Heading"/>
    <w:basedOn w:val="Nadpis3"/>
    <w:next w:val="Normln"/>
    <w:uiPriority w:val="39"/>
    <w:unhideWhenUsed/>
    <w:qFormat/>
    <w:rsid w:val="0061068E"/>
    <w:pPr>
      <w:spacing w:after="240" w:line="259" w:lineRule="auto"/>
      <w:outlineLvl w:val="9"/>
    </w:pPr>
    <w:rPr>
      <w:color w:val="001F42" w:themeColor="accent1" w:themeShade="BF"/>
      <w:szCs w:val="32"/>
      <w:lang w:val="en-US"/>
    </w:rPr>
  </w:style>
  <w:style w:type="paragraph" w:styleId="Textbubliny">
    <w:name w:val="Balloon Text"/>
    <w:basedOn w:val="Normln"/>
    <w:link w:val="TextbublinyChar"/>
    <w:uiPriority w:val="99"/>
    <w:semiHidden/>
    <w:unhideWhenUsed/>
    <w:rsid w:val="00BD7E91"/>
    <w:pPr>
      <w:spacing w:after="0" w:line="240" w:lineRule="auto"/>
    </w:pPr>
    <w:rPr>
      <w:rFonts w:ascii="Segoe UI" w:hAnsi="Segoe UI" w:cs="Segoe UI"/>
    </w:rPr>
  </w:style>
  <w:style w:type="character" w:customStyle="1" w:styleId="TextbublinyChar">
    <w:name w:val="Text bubliny Char"/>
    <w:basedOn w:val="Standardnpsmoodstavce"/>
    <w:link w:val="Textbubliny"/>
    <w:uiPriority w:val="99"/>
    <w:semiHidden/>
    <w:rsid w:val="00BD7E91"/>
    <w:rPr>
      <w:rFonts w:ascii="Segoe UI" w:hAnsi="Segoe UI" w:cs="Segoe UI"/>
    </w:rPr>
  </w:style>
  <w:style w:type="character" w:customStyle="1" w:styleId="Potovnadresa">
    <w:name w:val="Poštovní adresa"/>
    <w:basedOn w:val="Standardnpsmoodstavce"/>
    <w:uiPriority w:val="1"/>
    <w:rsid w:val="003C33F2"/>
    <w:rPr>
      <w:sz w:val="18"/>
    </w:rPr>
  </w:style>
  <w:style w:type="paragraph" w:customStyle="1" w:styleId="Nadpis2-1">
    <w:name w:val="_Nadpis_2-1"/>
    <w:basedOn w:val="Odstavecseseznamem"/>
    <w:next w:val="Normln"/>
    <w:link w:val="Nadpis2-1Char"/>
    <w:qFormat/>
    <w:rsid w:val="001A5B98"/>
    <w:pPr>
      <w:keepNext/>
      <w:numPr>
        <w:numId w:val="25"/>
      </w:numPr>
      <w:spacing w:before="240" w:after="120"/>
      <w:outlineLvl w:val="0"/>
    </w:pPr>
    <w:rPr>
      <w:rFonts w:asciiTheme="majorHAnsi" w:hAnsiTheme="majorHAnsi"/>
      <w:b/>
      <w:caps/>
      <w:sz w:val="22"/>
    </w:rPr>
  </w:style>
  <w:style w:type="paragraph" w:customStyle="1" w:styleId="Nadpis2-2">
    <w:name w:val="_Nadpis_2-2"/>
    <w:basedOn w:val="Nadpis2-1"/>
    <w:next w:val="Text2-1"/>
    <w:link w:val="Nadpis2-2Char"/>
    <w:qFormat/>
    <w:rsid w:val="002A5468"/>
    <w:pPr>
      <w:numPr>
        <w:ilvl w:val="1"/>
      </w:numPr>
      <w:outlineLvl w:val="1"/>
    </w:pPr>
    <w:rPr>
      <w:caps w:val="0"/>
      <w:sz w:val="20"/>
    </w:rPr>
  </w:style>
  <w:style w:type="character" w:customStyle="1" w:styleId="Nadpis2-1Char">
    <w:name w:val="_Nadpis_2-1 Char"/>
    <w:basedOn w:val="Standardnpsmoodstavce"/>
    <w:link w:val="Nadpis2-1"/>
    <w:rsid w:val="001A5B98"/>
    <w:rPr>
      <w:rFonts w:asciiTheme="majorHAnsi" w:hAnsiTheme="majorHAnsi"/>
      <w:b/>
      <w:caps/>
      <w:sz w:val="22"/>
    </w:rPr>
  </w:style>
  <w:style w:type="paragraph" w:customStyle="1" w:styleId="Text2-1">
    <w:name w:val="_Text_2-1"/>
    <w:basedOn w:val="Odstavecseseznamem"/>
    <w:link w:val="Text2-1Char"/>
    <w:qFormat/>
    <w:rsid w:val="002A5468"/>
    <w:pPr>
      <w:numPr>
        <w:ilvl w:val="2"/>
        <w:numId w:val="25"/>
      </w:numPr>
      <w:spacing w:after="120"/>
      <w:contextualSpacing w:val="0"/>
      <w:jc w:val="both"/>
    </w:pPr>
  </w:style>
  <w:style w:type="character" w:customStyle="1" w:styleId="Nadpis2-2Char">
    <w:name w:val="_Nadpis_2-2 Char"/>
    <w:basedOn w:val="Nadpis2-1Char"/>
    <w:link w:val="Nadpis2-2"/>
    <w:rsid w:val="002A5468"/>
    <w:rPr>
      <w:rFonts w:asciiTheme="majorHAnsi" w:hAnsiTheme="majorHAnsi"/>
      <w:b/>
      <w:caps w:val="0"/>
      <w:sz w:val="20"/>
    </w:rPr>
  </w:style>
  <w:style w:type="paragraph" w:customStyle="1" w:styleId="Titul2">
    <w:name w:val="_Titul_2"/>
    <w:basedOn w:val="Normln"/>
    <w:qFormat/>
    <w:rsid w:val="00B32638"/>
    <w:pPr>
      <w:tabs>
        <w:tab w:val="left" w:pos="6796"/>
      </w:tabs>
    </w:pPr>
    <w:rPr>
      <w:rFonts w:asciiTheme="majorHAnsi" w:hAnsiTheme="majorHAnsi"/>
      <w:b/>
      <w:sz w:val="28"/>
      <w:szCs w:val="32"/>
    </w:rPr>
  </w:style>
  <w:style w:type="character" w:customStyle="1" w:styleId="OdstavecseseznamemChar">
    <w:name w:val="Odstavec se seznamem Char"/>
    <w:aliases w:val="Odstavec_muj Char,Odrazky Char,Bullet List Char,lp1 Char,Puce Char,Use Case List Paragraph Char,Heading2 Char,Bullet for no #'s Char,Body Bullet Char,List bullet Char,List Paragraph 1 Char,Ref Char,List Bullet1 Char,ZOZNAM Char"/>
    <w:basedOn w:val="Standardnpsmoodstavce"/>
    <w:link w:val="Odstavecseseznamem"/>
    <w:uiPriority w:val="34"/>
    <w:rsid w:val="00B97CC3"/>
  </w:style>
  <w:style w:type="character" w:customStyle="1" w:styleId="Text2-1Char">
    <w:name w:val="_Text_2-1 Char"/>
    <w:basedOn w:val="Standardnpsmoodstavce"/>
    <w:link w:val="Text2-1"/>
    <w:rsid w:val="002A5468"/>
  </w:style>
  <w:style w:type="paragraph" w:customStyle="1" w:styleId="Titul1">
    <w:name w:val="_Titul_1"/>
    <w:basedOn w:val="Normln"/>
    <w:qFormat/>
    <w:rsid w:val="00B32638"/>
    <w:rPr>
      <w:rFonts w:asciiTheme="majorHAnsi" w:hAnsiTheme="majorHAnsi"/>
      <w:b/>
      <w:sz w:val="40"/>
      <w:szCs w:val="44"/>
    </w:rPr>
  </w:style>
  <w:style w:type="paragraph" w:customStyle="1" w:styleId="Tituldatum">
    <w:name w:val="_Titul_datum"/>
    <w:basedOn w:val="Normln"/>
    <w:link w:val="TituldatumChar"/>
    <w:qFormat/>
    <w:rsid w:val="002A5468"/>
    <w:rPr>
      <w:sz w:val="24"/>
      <w:szCs w:val="24"/>
    </w:rPr>
  </w:style>
  <w:style w:type="character" w:customStyle="1" w:styleId="TituldatumChar">
    <w:name w:val="_Titul_datum Char"/>
    <w:basedOn w:val="Standardnpsmoodstavce"/>
    <w:link w:val="Tituldatum"/>
    <w:rsid w:val="002A5468"/>
    <w:rPr>
      <w:sz w:val="24"/>
      <w:szCs w:val="24"/>
    </w:rPr>
  </w:style>
  <w:style w:type="character" w:styleId="Sledovanodkaz">
    <w:name w:val="FollowedHyperlink"/>
    <w:uiPriority w:val="99"/>
    <w:semiHidden/>
    <w:unhideWhenUsed/>
    <w:rsid w:val="00B97CC3"/>
    <w:rPr>
      <w:color w:val="800080"/>
      <w:u w:val="single"/>
    </w:rPr>
  </w:style>
  <w:style w:type="paragraph" w:styleId="Obsah4">
    <w:name w:val="toc 4"/>
    <w:basedOn w:val="Normln"/>
    <w:next w:val="Normln"/>
    <w:autoRedefine/>
    <w:uiPriority w:val="39"/>
    <w:unhideWhenUsed/>
    <w:rsid w:val="00B97CC3"/>
    <w:pPr>
      <w:spacing w:after="0" w:line="276" w:lineRule="auto"/>
      <w:ind w:left="660"/>
    </w:pPr>
    <w:rPr>
      <w:rFonts w:ascii="Calibri" w:eastAsia="Calibri" w:hAnsi="Calibri" w:cs="Times New Roman"/>
    </w:rPr>
  </w:style>
  <w:style w:type="paragraph" w:styleId="Obsah5">
    <w:name w:val="toc 5"/>
    <w:basedOn w:val="Normln"/>
    <w:next w:val="Normln"/>
    <w:autoRedefine/>
    <w:uiPriority w:val="39"/>
    <w:unhideWhenUsed/>
    <w:rsid w:val="00B97CC3"/>
    <w:pPr>
      <w:spacing w:after="0" w:line="276" w:lineRule="auto"/>
      <w:ind w:left="880"/>
    </w:pPr>
    <w:rPr>
      <w:rFonts w:ascii="Calibri" w:eastAsia="Calibri" w:hAnsi="Calibri" w:cs="Times New Roman"/>
    </w:rPr>
  </w:style>
  <w:style w:type="paragraph" w:styleId="Obsah6">
    <w:name w:val="toc 6"/>
    <w:basedOn w:val="Normln"/>
    <w:next w:val="Normln"/>
    <w:autoRedefine/>
    <w:uiPriority w:val="39"/>
    <w:unhideWhenUsed/>
    <w:rsid w:val="00B97CC3"/>
    <w:pPr>
      <w:spacing w:after="0" w:line="276" w:lineRule="auto"/>
      <w:ind w:left="1100"/>
    </w:pPr>
    <w:rPr>
      <w:rFonts w:ascii="Calibri" w:eastAsia="Calibri" w:hAnsi="Calibri" w:cs="Times New Roman"/>
    </w:rPr>
  </w:style>
  <w:style w:type="paragraph" w:styleId="Obsah7">
    <w:name w:val="toc 7"/>
    <w:basedOn w:val="Normln"/>
    <w:next w:val="Normln"/>
    <w:autoRedefine/>
    <w:uiPriority w:val="39"/>
    <w:unhideWhenUsed/>
    <w:rsid w:val="00B97CC3"/>
    <w:pPr>
      <w:spacing w:after="0" w:line="276" w:lineRule="auto"/>
      <w:ind w:left="1320"/>
    </w:pPr>
    <w:rPr>
      <w:rFonts w:ascii="Calibri" w:eastAsia="Calibri" w:hAnsi="Calibri" w:cs="Times New Roman"/>
    </w:rPr>
  </w:style>
  <w:style w:type="paragraph" w:styleId="Obsah8">
    <w:name w:val="toc 8"/>
    <w:basedOn w:val="Normln"/>
    <w:next w:val="Normln"/>
    <w:autoRedefine/>
    <w:uiPriority w:val="39"/>
    <w:unhideWhenUsed/>
    <w:rsid w:val="00B97CC3"/>
    <w:pPr>
      <w:spacing w:after="0" w:line="276" w:lineRule="auto"/>
      <w:ind w:left="1540"/>
    </w:pPr>
    <w:rPr>
      <w:rFonts w:ascii="Calibri" w:eastAsia="Calibri" w:hAnsi="Calibri" w:cs="Times New Roman"/>
    </w:rPr>
  </w:style>
  <w:style w:type="paragraph" w:styleId="Obsah9">
    <w:name w:val="toc 9"/>
    <w:basedOn w:val="Normln"/>
    <w:next w:val="Normln"/>
    <w:autoRedefine/>
    <w:uiPriority w:val="39"/>
    <w:unhideWhenUsed/>
    <w:qFormat/>
    <w:rsid w:val="00B97CC3"/>
    <w:pPr>
      <w:spacing w:after="0" w:line="276" w:lineRule="auto"/>
      <w:ind w:left="1760"/>
    </w:pPr>
    <w:rPr>
      <w:rFonts w:ascii="Calibri" w:eastAsia="Calibri" w:hAnsi="Calibri" w:cs="Times New Roman"/>
      <w:sz w:val="22"/>
    </w:rPr>
  </w:style>
  <w:style w:type="paragraph" w:styleId="Revize">
    <w:name w:val="Revision"/>
    <w:hidden/>
    <w:uiPriority w:val="99"/>
    <w:semiHidden/>
    <w:rsid w:val="00B97CC3"/>
    <w:pPr>
      <w:spacing w:after="0" w:line="240" w:lineRule="auto"/>
    </w:pPr>
    <w:rPr>
      <w:rFonts w:ascii="Calibri" w:eastAsia="Calibri" w:hAnsi="Calibri" w:cs="Times New Roman"/>
      <w:sz w:val="22"/>
      <w:szCs w:val="22"/>
    </w:rPr>
  </w:style>
  <w:style w:type="paragraph" w:styleId="Textkomente">
    <w:name w:val="annotation text"/>
    <w:basedOn w:val="Normln"/>
    <w:link w:val="TextkomenteChar"/>
    <w:rsid w:val="00B97CC3"/>
    <w:pPr>
      <w:widowControl w:val="0"/>
      <w:autoSpaceDE w:val="0"/>
      <w:autoSpaceDN w:val="0"/>
      <w:adjustRightInd w:val="0"/>
      <w:spacing w:before="200" w:after="0" w:line="320" w:lineRule="auto"/>
    </w:pPr>
    <w:rPr>
      <w:rFonts w:ascii="Arial" w:eastAsia="Times New Roman" w:hAnsi="Arial" w:cs="Arial"/>
      <w:sz w:val="20"/>
      <w:szCs w:val="20"/>
      <w:lang w:eastAsia="cs-CZ"/>
    </w:rPr>
  </w:style>
  <w:style w:type="character" w:customStyle="1" w:styleId="TextkomenteChar">
    <w:name w:val="Text komentáře Char"/>
    <w:basedOn w:val="Standardnpsmoodstavce"/>
    <w:link w:val="Textkomente"/>
    <w:rsid w:val="00B97CC3"/>
    <w:rPr>
      <w:rFonts w:ascii="Arial" w:eastAsia="Times New Roman" w:hAnsi="Arial" w:cs="Arial"/>
      <w:sz w:val="20"/>
      <w:szCs w:val="20"/>
      <w:lang w:eastAsia="cs-CZ"/>
    </w:rPr>
  </w:style>
  <w:style w:type="character" w:styleId="Odkaznakoment">
    <w:name w:val="annotation reference"/>
    <w:rsid w:val="00B97CC3"/>
    <w:rPr>
      <w:sz w:val="16"/>
      <w:szCs w:val="16"/>
    </w:rPr>
  </w:style>
  <w:style w:type="paragraph" w:customStyle="1" w:styleId="Odstzkladn">
    <w:name w:val="Odst_základní"/>
    <w:basedOn w:val="Zkladntext"/>
    <w:link w:val="OdstzkladnChar"/>
    <w:qFormat/>
    <w:rsid w:val="00B97CC3"/>
    <w:pPr>
      <w:tabs>
        <w:tab w:val="left" w:pos="705"/>
      </w:tabs>
      <w:spacing w:after="0" w:line="240" w:lineRule="auto"/>
      <w:jc w:val="both"/>
    </w:pPr>
    <w:rPr>
      <w:rFonts w:ascii="Calibri" w:eastAsia="Times New Roman" w:hAnsi="Calibri" w:cs="Times New Roman"/>
      <w:sz w:val="22"/>
      <w:szCs w:val="22"/>
      <w:lang w:eastAsia="cs-CZ"/>
    </w:rPr>
  </w:style>
  <w:style w:type="character" w:customStyle="1" w:styleId="OdstzkladnChar">
    <w:name w:val="Odst_základní Char"/>
    <w:link w:val="Odstzkladn"/>
    <w:rsid w:val="00B97CC3"/>
    <w:rPr>
      <w:rFonts w:ascii="Calibri" w:eastAsia="Times New Roman" w:hAnsi="Calibri" w:cs="Times New Roman"/>
      <w:sz w:val="22"/>
      <w:szCs w:val="22"/>
      <w:lang w:eastAsia="cs-CZ"/>
    </w:rPr>
  </w:style>
  <w:style w:type="paragraph" w:styleId="Zkladntext2">
    <w:name w:val="Body Text 2"/>
    <w:basedOn w:val="Normln"/>
    <w:link w:val="Zkladntext2Char"/>
    <w:uiPriority w:val="99"/>
    <w:semiHidden/>
    <w:unhideWhenUsed/>
    <w:rsid w:val="00B97CC3"/>
    <w:pPr>
      <w:spacing w:after="120" w:line="480" w:lineRule="auto"/>
    </w:pPr>
    <w:rPr>
      <w:rFonts w:ascii="Calibri" w:eastAsia="Calibri" w:hAnsi="Calibri" w:cs="Times New Roman"/>
      <w:sz w:val="22"/>
      <w:szCs w:val="22"/>
    </w:rPr>
  </w:style>
  <w:style w:type="character" w:customStyle="1" w:styleId="Zkladntext2Char">
    <w:name w:val="Základní text 2 Char"/>
    <w:basedOn w:val="Standardnpsmoodstavce"/>
    <w:link w:val="Zkladntext2"/>
    <w:uiPriority w:val="99"/>
    <w:semiHidden/>
    <w:rsid w:val="00B97CC3"/>
    <w:rPr>
      <w:rFonts w:ascii="Calibri" w:eastAsia="Calibri" w:hAnsi="Calibri" w:cs="Times New Roman"/>
      <w:sz w:val="22"/>
      <w:szCs w:val="22"/>
    </w:rPr>
  </w:style>
  <w:style w:type="table" w:customStyle="1" w:styleId="Styl1">
    <w:name w:val="Styl1"/>
    <w:basedOn w:val="Mkatabulky"/>
    <w:uiPriority w:val="99"/>
    <w:rsid w:val="009C418E"/>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table" w:customStyle="1" w:styleId="Styl2">
    <w:name w:val="Styl2"/>
    <w:basedOn w:val="Svtlstnovn"/>
    <w:uiPriority w:val="99"/>
    <w:rsid w:val="009C418E"/>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styleId="Bibliografie">
    <w:name w:val="Bibliography"/>
    <w:basedOn w:val="Normln"/>
    <w:next w:val="Normln"/>
    <w:uiPriority w:val="37"/>
    <w:unhideWhenUsed/>
    <w:rsid w:val="00B97CC3"/>
    <w:pPr>
      <w:spacing w:after="200" w:line="276" w:lineRule="auto"/>
    </w:pPr>
    <w:rPr>
      <w:rFonts w:ascii="Calibri" w:eastAsia="Calibri" w:hAnsi="Calibri" w:cs="Times New Roman"/>
      <w:sz w:val="22"/>
      <w:szCs w:val="22"/>
    </w:rPr>
  </w:style>
  <w:style w:type="paragraph" w:styleId="Pedmtkomente">
    <w:name w:val="annotation subject"/>
    <w:basedOn w:val="Textkomente"/>
    <w:next w:val="Textkomente"/>
    <w:link w:val="PedmtkomenteChar"/>
    <w:uiPriority w:val="99"/>
    <w:semiHidden/>
    <w:unhideWhenUsed/>
    <w:rsid w:val="00B97CC3"/>
    <w:pPr>
      <w:widowControl/>
      <w:autoSpaceDE/>
      <w:autoSpaceDN/>
      <w:adjustRightInd/>
      <w:spacing w:before="0" w:after="200" w:line="276" w:lineRule="auto"/>
    </w:pPr>
    <w:rPr>
      <w:rFonts w:ascii="Calibri" w:eastAsia="Calibri" w:hAnsi="Calibri" w:cs="Times New Roman"/>
      <w:b/>
      <w:bCs/>
      <w:lang w:eastAsia="en-US"/>
    </w:rPr>
  </w:style>
  <w:style w:type="character" w:customStyle="1" w:styleId="PedmtkomenteChar">
    <w:name w:val="Předmět komentáře Char"/>
    <w:basedOn w:val="TextkomenteChar"/>
    <w:link w:val="Pedmtkomente"/>
    <w:uiPriority w:val="99"/>
    <w:semiHidden/>
    <w:rsid w:val="00B97CC3"/>
    <w:rPr>
      <w:rFonts w:ascii="Calibri" w:eastAsia="Calibri" w:hAnsi="Calibri" w:cs="Times New Roman"/>
      <w:b/>
      <w:bCs/>
      <w:sz w:val="20"/>
      <w:szCs w:val="20"/>
      <w:lang w:eastAsia="cs-CZ"/>
    </w:rPr>
  </w:style>
  <w:style w:type="table" w:customStyle="1" w:styleId="Tabulka1">
    <w:name w:val="Tabulka_1"/>
    <w:basedOn w:val="Mkatabulky"/>
    <w:uiPriority w:val="99"/>
    <w:rsid w:val="009C418E"/>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table" w:styleId="Svtlstnovn">
    <w:name w:val="Light Shading"/>
    <w:basedOn w:val="Normlntabulka"/>
    <w:uiPriority w:val="60"/>
    <w:rsid w:val="009C418E"/>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abulka10">
    <w:name w:val="_Tabulka_1"/>
    <w:basedOn w:val="Mkatabulky"/>
    <w:uiPriority w:val="99"/>
    <w:rsid w:val="002A5468"/>
    <w:tblPr/>
    <w:tcPr>
      <w:vAlign w:val="center"/>
    </w:tc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paragraph" w:customStyle="1" w:styleId="Text1-2">
    <w:name w:val="_Text_1-2"/>
    <w:basedOn w:val="Text1-1"/>
    <w:link w:val="Text1-2Char"/>
    <w:qFormat/>
    <w:rsid w:val="002A5468"/>
    <w:pPr>
      <w:numPr>
        <w:ilvl w:val="2"/>
      </w:numPr>
    </w:pPr>
  </w:style>
  <w:style w:type="paragraph" w:customStyle="1" w:styleId="Text1-1">
    <w:name w:val="_Text_1-1"/>
    <w:basedOn w:val="Normln"/>
    <w:link w:val="Text1-1Char"/>
    <w:rsid w:val="002A5468"/>
    <w:pPr>
      <w:numPr>
        <w:ilvl w:val="1"/>
        <w:numId w:val="23"/>
      </w:numPr>
      <w:spacing w:after="120"/>
      <w:jc w:val="both"/>
    </w:pPr>
  </w:style>
  <w:style w:type="paragraph" w:customStyle="1" w:styleId="Nadpis1-1">
    <w:name w:val="_Nadpis_1-1"/>
    <w:basedOn w:val="Odstavecseseznamem"/>
    <w:next w:val="Normln"/>
    <w:link w:val="Nadpis1-1Char"/>
    <w:qFormat/>
    <w:rsid w:val="002A5468"/>
    <w:pPr>
      <w:keepNext/>
      <w:numPr>
        <w:numId w:val="23"/>
      </w:numPr>
      <w:spacing w:before="240" w:after="120"/>
      <w:outlineLvl w:val="0"/>
    </w:pPr>
    <w:rPr>
      <w:rFonts w:asciiTheme="majorHAnsi" w:hAnsiTheme="majorHAnsi"/>
      <w:b/>
      <w:caps/>
      <w:sz w:val="22"/>
    </w:rPr>
  </w:style>
  <w:style w:type="paragraph" w:customStyle="1" w:styleId="Odrka1-1">
    <w:name w:val="_Odrážka_1-1_•"/>
    <w:basedOn w:val="Normln"/>
    <w:link w:val="Odrka1-1Char"/>
    <w:qFormat/>
    <w:rsid w:val="002A5468"/>
    <w:pPr>
      <w:numPr>
        <w:numId w:val="17"/>
      </w:numPr>
      <w:spacing w:after="120"/>
      <w:contextualSpacing/>
      <w:jc w:val="both"/>
    </w:pPr>
  </w:style>
  <w:style w:type="character" w:customStyle="1" w:styleId="Text1-1Char">
    <w:name w:val="_Text_1-1 Char"/>
    <w:basedOn w:val="Standardnpsmoodstavce"/>
    <w:link w:val="Text1-1"/>
    <w:rsid w:val="002A5468"/>
  </w:style>
  <w:style w:type="character" w:customStyle="1" w:styleId="Nadpis1-1Char">
    <w:name w:val="_Nadpis_1-1 Char"/>
    <w:basedOn w:val="Standardnpsmoodstavce"/>
    <w:link w:val="Nadpis1-1"/>
    <w:rsid w:val="002A5468"/>
    <w:rPr>
      <w:rFonts w:asciiTheme="majorHAnsi" w:hAnsiTheme="majorHAnsi"/>
      <w:b/>
      <w:caps/>
      <w:sz w:val="22"/>
    </w:rPr>
  </w:style>
  <w:style w:type="character" w:customStyle="1" w:styleId="Text1-2Char">
    <w:name w:val="_Text_1-2 Char"/>
    <w:basedOn w:val="Text1-1Char"/>
    <w:link w:val="Text1-2"/>
    <w:rsid w:val="002A5468"/>
  </w:style>
  <w:style w:type="character" w:customStyle="1" w:styleId="SeznamsodrkamiChar">
    <w:name w:val="Seznam s odrážkami Char"/>
    <w:basedOn w:val="Standardnpsmoodstavce"/>
    <w:link w:val="Seznamsodrkami"/>
    <w:uiPriority w:val="28"/>
    <w:rsid w:val="001E678E"/>
  </w:style>
  <w:style w:type="character" w:customStyle="1" w:styleId="Odrka1-1Char">
    <w:name w:val="_Odrážka_1-1_• Char"/>
    <w:basedOn w:val="Standardnpsmoodstavce"/>
    <w:link w:val="Odrka1-1"/>
    <w:rsid w:val="002A5468"/>
  </w:style>
  <w:style w:type="paragraph" w:customStyle="1" w:styleId="Odrka1-2-">
    <w:name w:val="_Odrážka_1-2_-"/>
    <w:basedOn w:val="Odrka1-1"/>
    <w:qFormat/>
    <w:rsid w:val="002A5468"/>
    <w:pPr>
      <w:numPr>
        <w:ilvl w:val="1"/>
      </w:numPr>
    </w:pPr>
  </w:style>
  <w:style w:type="paragraph" w:customStyle="1" w:styleId="Odrka1-3">
    <w:name w:val="_Odrážka_1-3_·"/>
    <w:basedOn w:val="Odrka1-2-"/>
    <w:qFormat/>
    <w:rsid w:val="002A5468"/>
    <w:pPr>
      <w:numPr>
        <w:ilvl w:val="2"/>
      </w:numPr>
    </w:pPr>
  </w:style>
  <w:style w:type="paragraph" w:customStyle="1" w:styleId="Odstavec1-1a">
    <w:name w:val="_Odstavec_1-1_a)"/>
    <w:basedOn w:val="Normln"/>
    <w:qFormat/>
    <w:rsid w:val="002A5468"/>
    <w:pPr>
      <w:numPr>
        <w:numId w:val="20"/>
      </w:numPr>
      <w:spacing w:after="120"/>
      <w:contextualSpacing/>
      <w:jc w:val="both"/>
    </w:pPr>
  </w:style>
  <w:style w:type="paragraph" w:customStyle="1" w:styleId="Odstavec1-2i">
    <w:name w:val="_Odstavec_1-2_(i)"/>
    <w:basedOn w:val="Odstavec1-1a"/>
    <w:qFormat/>
    <w:rsid w:val="002A5468"/>
    <w:pPr>
      <w:numPr>
        <w:ilvl w:val="1"/>
      </w:numPr>
    </w:pPr>
  </w:style>
  <w:style w:type="paragraph" w:customStyle="1" w:styleId="Odstavec1-31">
    <w:name w:val="_Odstavec_1-3_1)"/>
    <w:basedOn w:val="Odstavec1-2i"/>
    <w:qFormat/>
    <w:rsid w:val="002A5468"/>
    <w:pPr>
      <w:numPr>
        <w:ilvl w:val="2"/>
      </w:numPr>
    </w:pPr>
  </w:style>
  <w:style w:type="paragraph" w:customStyle="1" w:styleId="Textbezslovn">
    <w:name w:val="_Text_bez_číslování"/>
    <w:basedOn w:val="Normln"/>
    <w:link w:val="TextbezslovnChar"/>
    <w:qFormat/>
    <w:rsid w:val="002A5468"/>
    <w:pPr>
      <w:spacing w:after="120"/>
      <w:ind w:left="737"/>
      <w:jc w:val="both"/>
    </w:pPr>
  </w:style>
  <w:style w:type="paragraph" w:customStyle="1" w:styleId="Zpat0">
    <w:name w:val="_Zápatí"/>
    <w:basedOn w:val="Zpat"/>
    <w:qFormat/>
    <w:rsid w:val="002A5468"/>
    <w:pPr>
      <w:jc w:val="right"/>
    </w:pPr>
  </w:style>
  <w:style w:type="character" w:customStyle="1" w:styleId="Tun">
    <w:name w:val="_Tučně"/>
    <w:basedOn w:val="Standardnpsmoodstavce"/>
    <w:uiPriority w:val="1"/>
    <w:qFormat/>
    <w:rsid w:val="002A5468"/>
    <w:rPr>
      <w:b/>
    </w:rPr>
  </w:style>
  <w:style w:type="table" w:customStyle="1" w:styleId="Styl3">
    <w:name w:val="Styl3"/>
    <w:basedOn w:val="Mkatabulky"/>
    <w:uiPriority w:val="99"/>
    <w:rsid w:val="00B5431A"/>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character" w:styleId="Znakapoznpodarou">
    <w:name w:val="footnote reference"/>
    <w:basedOn w:val="Standardnpsmoodstavce"/>
    <w:uiPriority w:val="99"/>
    <w:semiHidden/>
    <w:unhideWhenUsed/>
    <w:rsid w:val="00C42FE6"/>
    <w:rPr>
      <w:vertAlign w:val="superscript"/>
    </w:rPr>
  </w:style>
  <w:style w:type="paragraph" w:customStyle="1" w:styleId="Text2-2">
    <w:name w:val="_Text_2-2"/>
    <w:basedOn w:val="Text2-1"/>
    <w:link w:val="Text2-2Char"/>
    <w:qFormat/>
    <w:rsid w:val="002A5468"/>
    <w:pPr>
      <w:numPr>
        <w:ilvl w:val="3"/>
      </w:numPr>
    </w:pPr>
  </w:style>
  <w:style w:type="character" w:customStyle="1" w:styleId="Text2-2Char">
    <w:name w:val="_Text_2-2 Char"/>
    <w:basedOn w:val="Text2-1Char"/>
    <w:link w:val="Text2-2"/>
    <w:rsid w:val="002A5468"/>
  </w:style>
  <w:style w:type="paragraph" w:customStyle="1" w:styleId="Zkratky1">
    <w:name w:val="_Zkratky_1"/>
    <w:basedOn w:val="Normln"/>
    <w:qFormat/>
    <w:rsid w:val="002A5468"/>
    <w:pPr>
      <w:tabs>
        <w:tab w:val="right" w:leader="dot" w:pos="1134"/>
      </w:tabs>
      <w:spacing w:after="0" w:line="240" w:lineRule="auto"/>
    </w:pPr>
    <w:rPr>
      <w:b/>
      <w:sz w:val="16"/>
    </w:rPr>
  </w:style>
  <w:style w:type="paragraph" w:customStyle="1" w:styleId="Seznam1">
    <w:name w:val="_Seznam_[1]"/>
    <w:basedOn w:val="Normln"/>
    <w:qFormat/>
    <w:rsid w:val="002A5468"/>
    <w:pPr>
      <w:numPr>
        <w:numId w:val="21"/>
      </w:numPr>
      <w:spacing w:after="60"/>
      <w:jc w:val="both"/>
    </w:pPr>
    <w:rPr>
      <w:sz w:val="16"/>
    </w:rPr>
  </w:style>
  <w:style w:type="paragraph" w:customStyle="1" w:styleId="Nadpisbezsl1-1">
    <w:name w:val="_Nadpis_bez_čísl_1-1"/>
    <w:qFormat/>
    <w:rsid w:val="002A5468"/>
    <w:pPr>
      <w:spacing w:before="240" w:after="120"/>
    </w:pPr>
    <w:rPr>
      <w:rFonts w:asciiTheme="majorHAnsi" w:hAnsiTheme="majorHAnsi"/>
      <w:b/>
      <w:caps/>
      <w:sz w:val="22"/>
    </w:rPr>
  </w:style>
  <w:style w:type="paragraph" w:customStyle="1" w:styleId="Nadpisbezsl1-2">
    <w:name w:val="_Nadpis_bez_čísl_1-2"/>
    <w:qFormat/>
    <w:rsid w:val="002A5468"/>
    <w:pPr>
      <w:spacing w:before="240" w:after="120"/>
    </w:pPr>
    <w:rPr>
      <w:rFonts w:asciiTheme="majorHAnsi" w:hAnsiTheme="majorHAnsi"/>
      <w:b/>
      <w:sz w:val="20"/>
      <w:szCs w:val="20"/>
    </w:rPr>
  </w:style>
  <w:style w:type="paragraph" w:customStyle="1" w:styleId="Tabulka">
    <w:name w:val="_Tabulka"/>
    <w:basedOn w:val="Textbezodsazen"/>
    <w:qFormat/>
    <w:rsid w:val="002A5468"/>
    <w:pPr>
      <w:spacing w:before="40" w:after="40" w:line="240" w:lineRule="auto"/>
    </w:pPr>
  </w:style>
  <w:style w:type="character" w:customStyle="1" w:styleId="TextbezslovnChar">
    <w:name w:val="_Text_bez_číslování Char"/>
    <w:basedOn w:val="Standardnpsmoodstavce"/>
    <w:link w:val="Textbezslovn"/>
    <w:rsid w:val="00B42F40"/>
  </w:style>
  <w:style w:type="paragraph" w:customStyle="1" w:styleId="Textbezodsazen">
    <w:name w:val="_Text_bez_odsazení"/>
    <w:basedOn w:val="Normln"/>
    <w:link w:val="TextbezodsazenChar"/>
    <w:qFormat/>
    <w:rsid w:val="002A5468"/>
    <w:pPr>
      <w:spacing w:after="120"/>
      <w:jc w:val="both"/>
    </w:pPr>
  </w:style>
  <w:style w:type="character" w:customStyle="1" w:styleId="TextbezodsazenChar">
    <w:name w:val="_Text_bez_odsazení Char"/>
    <w:basedOn w:val="Standardnpsmoodstavce"/>
    <w:link w:val="Textbezodsazen"/>
    <w:rsid w:val="002A5468"/>
  </w:style>
  <w:style w:type="character" w:customStyle="1" w:styleId="Tun-ZRUIT">
    <w:name w:val="_Tučně-ZRUŠIT"/>
    <w:basedOn w:val="Standardnpsmoodstavce"/>
    <w:uiPriority w:val="1"/>
    <w:qFormat/>
    <w:rsid w:val="002A5468"/>
    <w:rPr>
      <w:b w:val="0"/>
      <w:i w:val="0"/>
    </w:rPr>
  </w:style>
  <w:style w:type="paragraph" w:customStyle="1" w:styleId="Zkratky2">
    <w:name w:val="_Zkratky_2"/>
    <w:basedOn w:val="Normln"/>
    <w:qFormat/>
    <w:rsid w:val="002A5468"/>
    <w:pPr>
      <w:spacing w:after="0" w:line="240" w:lineRule="auto"/>
    </w:pPr>
    <w:rPr>
      <w:sz w:val="16"/>
      <w:szCs w:val="16"/>
    </w:rPr>
  </w:style>
  <w:style w:type="paragraph" w:customStyle="1" w:styleId="ZTPinfo-text">
    <w:name w:val="_ZTP_info-text"/>
    <w:basedOn w:val="Textbezslovn"/>
    <w:link w:val="ZTPinfo-textChar"/>
    <w:qFormat/>
    <w:rsid w:val="002A5468"/>
    <w:pPr>
      <w:ind w:left="0"/>
    </w:pPr>
    <w:rPr>
      <w:i/>
      <w:color w:val="00A1E0" w:themeColor="accent3"/>
    </w:rPr>
  </w:style>
  <w:style w:type="character" w:customStyle="1" w:styleId="ZTPinfo-textChar">
    <w:name w:val="_ZTP_info-text Char"/>
    <w:basedOn w:val="Standardnpsmoodstavce"/>
    <w:link w:val="ZTPinfo-text"/>
    <w:rsid w:val="002A5468"/>
    <w:rPr>
      <w:i/>
      <w:color w:val="00A1E0" w:themeColor="accent3"/>
    </w:rPr>
  </w:style>
  <w:style w:type="paragraph" w:customStyle="1" w:styleId="ZTPinfo-text-odr">
    <w:name w:val="_ZTP_info-text-odr"/>
    <w:basedOn w:val="ZTPinfo-text"/>
    <w:link w:val="ZTPinfo-text-odrChar"/>
    <w:qFormat/>
    <w:rsid w:val="002A5468"/>
    <w:pPr>
      <w:numPr>
        <w:numId w:val="26"/>
      </w:numPr>
    </w:pPr>
  </w:style>
  <w:style w:type="character" w:customStyle="1" w:styleId="ZTPinfo-text-odrChar">
    <w:name w:val="_ZTP_info-text-odr Char"/>
    <w:basedOn w:val="ZTPinfo-textChar"/>
    <w:link w:val="ZTPinfo-text-odr"/>
    <w:rsid w:val="002A5468"/>
    <w:rPr>
      <w:i/>
      <w:color w:val="00A1E0" w:themeColor="accent3"/>
    </w:rPr>
  </w:style>
  <w:style w:type="paragraph" w:customStyle="1" w:styleId="RLdajeosmluvnstran">
    <w:name w:val="RL  údaje o smluvní straně"/>
    <w:basedOn w:val="Normln"/>
    <w:uiPriority w:val="99"/>
    <w:rsid w:val="00B23140"/>
    <w:pPr>
      <w:spacing w:after="120" w:line="280" w:lineRule="exact"/>
      <w:jc w:val="center"/>
    </w:pPr>
    <w:rPr>
      <w:rFonts w:ascii="Calibri" w:eastAsia="Times New Roman" w:hAnsi="Calibri" w:cs="Calibri"/>
      <w:sz w:val="22"/>
      <w:szCs w:val="22"/>
    </w:rPr>
  </w:style>
  <w:style w:type="paragraph" w:customStyle="1" w:styleId="RLProhlensmluvnchstran">
    <w:name w:val="RL Prohlášení smluvních stran"/>
    <w:basedOn w:val="Normln"/>
    <w:link w:val="RLProhlensmluvnchstranChar"/>
    <w:uiPriority w:val="99"/>
    <w:rsid w:val="00B23140"/>
    <w:pPr>
      <w:spacing w:after="120" w:line="280" w:lineRule="exact"/>
      <w:jc w:val="center"/>
    </w:pPr>
    <w:rPr>
      <w:rFonts w:ascii="Garamond" w:eastAsia="Times New Roman" w:hAnsi="Garamond" w:cs="Garamond"/>
      <w:b/>
      <w:bCs/>
      <w:sz w:val="24"/>
      <w:szCs w:val="24"/>
      <w:lang w:eastAsia="cs-CZ"/>
    </w:rPr>
  </w:style>
  <w:style w:type="character" w:customStyle="1" w:styleId="RLProhlensmluvnchstranChar">
    <w:name w:val="RL Prohlášení smluvních stran Char"/>
    <w:link w:val="RLProhlensmluvnchstran"/>
    <w:uiPriority w:val="99"/>
    <w:locked/>
    <w:rsid w:val="00B23140"/>
    <w:rPr>
      <w:rFonts w:ascii="Garamond" w:eastAsia="Times New Roman" w:hAnsi="Garamond" w:cs="Garamond"/>
      <w:b/>
      <w:bCs/>
      <w:sz w:val="24"/>
      <w:szCs w:val="24"/>
      <w:lang w:eastAsia="cs-CZ"/>
    </w:rPr>
  </w:style>
  <w:style w:type="paragraph" w:customStyle="1" w:styleId="Pleading3L1">
    <w:name w:val="Pleading3_L1"/>
    <w:basedOn w:val="Normln"/>
    <w:next w:val="Zkladntext"/>
    <w:rsid w:val="00B247C5"/>
    <w:pPr>
      <w:keepNext/>
      <w:keepLines/>
      <w:widowControl w:val="0"/>
      <w:numPr>
        <w:numId w:val="45"/>
      </w:numPr>
      <w:spacing w:before="240" w:after="0" w:line="240" w:lineRule="exact"/>
      <w:jc w:val="center"/>
      <w:outlineLvl w:val="0"/>
    </w:pPr>
    <w:rPr>
      <w:rFonts w:ascii="Times New Roman" w:eastAsia="Times New Roman" w:hAnsi="Times New Roman" w:cs="Times New Roman"/>
      <w:b/>
      <w:caps/>
      <w:sz w:val="24"/>
      <w:szCs w:val="20"/>
    </w:rPr>
  </w:style>
  <w:style w:type="paragraph" w:customStyle="1" w:styleId="Pleading3L2">
    <w:name w:val="Pleading3_L2"/>
    <w:basedOn w:val="Pleading3L1"/>
    <w:next w:val="Zkladntext"/>
    <w:rsid w:val="00B247C5"/>
    <w:pPr>
      <w:keepNext w:val="0"/>
      <w:keepLines w:val="0"/>
      <w:numPr>
        <w:ilvl w:val="1"/>
      </w:numPr>
      <w:spacing w:line="240" w:lineRule="auto"/>
      <w:jc w:val="both"/>
      <w:outlineLvl w:val="1"/>
    </w:pPr>
    <w:rPr>
      <w:b w:val="0"/>
      <w:caps w:val="0"/>
    </w:rPr>
  </w:style>
  <w:style w:type="paragraph" w:customStyle="1" w:styleId="Pleading3L3">
    <w:name w:val="Pleading3_L3"/>
    <w:basedOn w:val="Pleading3L2"/>
    <w:next w:val="Zkladntext"/>
    <w:rsid w:val="00B247C5"/>
    <w:pPr>
      <w:numPr>
        <w:ilvl w:val="2"/>
      </w:numPr>
      <w:jc w:val="left"/>
      <w:outlineLvl w:val="2"/>
    </w:pPr>
  </w:style>
  <w:style w:type="paragraph" w:customStyle="1" w:styleId="Pleading3L4">
    <w:name w:val="Pleading3_L4"/>
    <w:basedOn w:val="Pleading3L3"/>
    <w:next w:val="Zkladntext"/>
    <w:rsid w:val="00B247C5"/>
    <w:pPr>
      <w:numPr>
        <w:ilvl w:val="3"/>
      </w:numPr>
      <w:jc w:val="both"/>
      <w:outlineLvl w:val="3"/>
    </w:pPr>
  </w:style>
  <w:style w:type="paragraph" w:customStyle="1" w:styleId="Pleading3L5">
    <w:name w:val="Pleading3_L5"/>
    <w:basedOn w:val="Pleading3L4"/>
    <w:next w:val="Zkladntext"/>
    <w:rsid w:val="00B247C5"/>
    <w:pPr>
      <w:keepNext/>
      <w:keepLines/>
      <w:numPr>
        <w:ilvl w:val="4"/>
      </w:numPr>
      <w:jc w:val="left"/>
      <w:outlineLvl w:val="4"/>
    </w:pPr>
  </w:style>
  <w:style w:type="paragraph" w:customStyle="1" w:styleId="Pleading3L6">
    <w:name w:val="Pleading3_L6"/>
    <w:basedOn w:val="Pleading3L5"/>
    <w:next w:val="Zkladntext"/>
    <w:rsid w:val="00B247C5"/>
    <w:pPr>
      <w:numPr>
        <w:ilvl w:val="5"/>
      </w:numPr>
      <w:outlineLvl w:val="5"/>
    </w:pPr>
  </w:style>
  <w:style w:type="paragraph" w:customStyle="1" w:styleId="Pleading3L7">
    <w:name w:val="Pleading3_L7"/>
    <w:basedOn w:val="Pleading3L6"/>
    <w:next w:val="Zkladntext"/>
    <w:rsid w:val="00B247C5"/>
    <w:pPr>
      <w:numPr>
        <w:ilvl w:val="6"/>
      </w:numPr>
      <w:outlineLvl w:val="6"/>
    </w:pPr>
  </w:style>
  <w:style w:type="paragraph" w:customStyle="1" w:styleId="Pleading3L8">
    <w:name w:val="Pleading3_L8"/>
    <w:basedOn w:val="Pleading3L7"/>
    <w:next w:val="Zkladntext"/>
    <w:rsid w:val="00B247C5"/>
    <w:pPr>
      <w:numPr>
        <w:ilvl w:val="7"/>
      </w:numPr>
      <w:outlineLvl w:val="7"/>
    </w:pPr>
  </w:style>
  <w:style w:type="paragraph" w:customStyle="1" w:styleId="Pleading3L9">
    <w:name w:val="Pleading3_L9"/>
    <w:basedOn w:val="Pleading3L8"/>
    <w:next w:val="Zkladntext"/>
    <w:rsid w:val="00B247C5"/>
    <w:pPr>
      <w:numPr>
        <w:ilvl w:val="8"/>
      </w:numPr>
      <w:outlineLvl w:val="8"/>
    </w:pPr>
  </w:style>
  <w:style w:type="paragraph" w:styleId="Zkladntextodsazen3">
    <w:name w:val="Body Text Indent 3"/>
    <w:basedOn w:val="Normln"/>
    <w:link w:val="Zkladntextodsazen3Char"/>
    <w:uiPriority w:val="99"/>
    <w:semiHidden/>
    <w:unhideWhenUsed/>
    <w:rsid w:val="004A4084"/>
    <w:pPr>
      <w:spacing w:after="120"/>
      <w:ind w:left="283"/>
    </w:pPr>
    <w:rPr>
      <w:sz w:val="16"/>
      <w:szCs w:val="16"/>
    </w:rPr>
  </w:style>
  <w:style w:type="character" w:customStyle="1" w:styleId="Zkladntextodsazen3Char">
    <w:name w:val="Základní text odsazený 3 Char"/>
    <w:basedOn w:val="Standardnpsmoodstavce"/>
    <w:link w:val="Zkladntextodsazen3"/>
    <w:uiPriority w:val="99"/>
    <w:semiHidden/>
    <w:rsid w:val="004A4084"/>
    <w:rPr>
      <w:sz w:val="16"/>
      <w:szCs w:val="16"/>
    </w:rPr>
  </w:style>
  <w:style w:type="paragraph" w:customStyle="1" w:styleId="Default">
    <w:name w:val="Default"/>
    <w:rsid w:val="00456C2A"/>
    <w:pPr>
      <w:autoSpaceDE w:val="0"/>
      <w:autoSpaceDN w:val="0"/>
      <w:adjustRightInd w:val="0"/>
      <w:spacing w:after="0" w:line="240" w:lineRule="auto"/>
    </w:pPr>
    <w:rPr>
      <w:rFonts w:ascii="Times New Roman" w:hAnsi="Times New Roman" w:cs="Times New Roman"/>
      <w:color w:val="000000"/>
      <w:sz w:val="24"/>
      <w:szCs w:val="24"/>
    </w:rPr>
  </w:style>
  <w:style w:type="table" w:customStyle="1" w:styleId="TabulkaS-zhlav">
    <w:name w:val="_Tabulka_SŽ-záhlaví"/>
    <w:basedOn w:val="Normlntabulka"/>
    <w:uiPriority w:val="99"/>
    <w:rsid w:val="000C3875"/>
    <w:pPr>
      <w:spacing w:before="40" w:after="40" w:line="240" w:lineRule="auto"/>
    </w:pPr>
    <w:rPr>
      <w:rFonts w:ascii="Verdana" w:hAnsi="Verdana"/>
      <w:sz w:val="16"/>
      <w:szCs w:val="20"/>
    </w:rPr>
    <w:tblPr>
      <w:tblBorders>
        <w:top w:val="single" w:sz="4" w:space="0" w:color="auto"/>
        <w:insideH w:val="single" w:sz="4" w:space="0" w:color="auto"/>
        <w:insideV w:val="single" w:sz="4" w:space="0" w:color="auto"/>
      </w:tblBorders>
      <w:tblCellMar>
        <w:top w:w="28" w:type="dxa"/>
        <w:left w:w="85" w:type="dxa"/>
        <w:bottom w:w="28" w:type="dxa"/>
        <w:right w:w="85" w:type="dxa"/>
      </w:tblCellMar>
    </w:tblPr>
    <w:tcPr>
      <w:shd w:val="clear" w:color="auto" w:fill="FFFFFF" w:themeFill="background1"/>
    </w:tcPr>
    <w:tblStylePr w:type="firstRow">
      <w:pPr>
        <w:wordWrap/>
        <w:spacing w:beforeLines="0" w:before="40" w:beforeAutospacing="0" w:afterLines="0" w:after="40" w:afterAutospacing="0" w:line="240" w:lineRule="auto"/>
        <w:ind w:leftChars="0" w:left="0" w:rightChars="0" w:right="0" w:firstLineChars="0" w:firstLine="0"/>
      </w:pPr>
      <w:rPr>
        <w:rFonts w:ascii="Verdana" w:hAnsi="Verdana"/>
        <w:b/>
        <w:sz w:val="16"/>
      </w:rPr>
      <w:tblPr/>
      <w:tcPr>
        <w:shd w:val="clear" w:color="auto" w:fill="F2F2F2" w:themeFill="background1" w:themeFillShade="F2"/>
        <w:vAlign w:val="center"/>
      </w:tcPr>
    </w:tblStylePr>
  </w:style>
  <w:style w:type="paragraph" w:customStyle="1" w:styleId="Odrka1-4">
    <w:name w:val="_Odrážka_1-4_•"/>
    <w:basedOn w:val="Odrka1-1"/>
    <w:qFormat/>
    <w:rsid w:val="00D51D03"/>
    <w:pPr>
      <w:numPr>
        <w:numId w:val="0"/>
      </w:numPr>
      <w:tabs>
        <w:tab w:val="num" w:pos="2041"/>
      </w:tabs>
      <w:spacing w:after="80"/>
      <w:ind w:left="1814" w:hanging="340"/>
      <w:contextualSpacing w:val="0"/>
    </w:pPr>
    <w:rPr>
      <w:rFonts w:ascii="Verdana" w:hAnsi="Verdana"/>
    </w:rPr>
  </w:style>
  <w:style w:type="paragraph" w:customStyle="1" w:styleId="Odrka1-5-">
    <w:name w:val="_Odrážka_1-5_-"/>
    <w:basedOn w:val="Odrka1-4"/>
    <w:qFormat/>
    <w:rsid w:val="00D51D03"/>
    <w:pPr>
      <w:tabs>
        <w:tab w:val="clear" w:pos="2041"/>
        <w:tab w:val="num" w:pos="2325"/>
      </w:tabs>
      <w:spacing w:after="40"/>
      <w:ind w:left="2325" w:hanging="284"/>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6255518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ePodatelnaCFU@spravazeleznic.cz" TargetMode="External"/><Relationship Id="rId24" Type="http://schemas.openxmlformats.org/officeDocument/2006/relationships/header" Target="header7.xml"/><Relationship Id="rId32" Type="http://schemas.openxmlformats.org/officeDocument/2006/relationships/footer" Target="footer11.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footer" Target="foot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footer" Target="footer8.xml"/><Relationship Id="rId30" Type="http://schemas.openxmlformats.org/officeDocument/2006/relationships/header" Target="header10.xml"/></Relationships>
</file>

<file path=word/_rels/footer2.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ojta\AppData\Roaming\Microsoft\&#352;ablony\&#352;ABL-NL_Smlouva_oboustr_tisk_Fondy.dotx" TargetMode="External"/></Relationships>
</file>

<file path=word/theme/theme1.xml><?xml version="1.0" encoding="utf-8"?>
<a:theme xmlns:a="http://schemas.openxmlformats.org/drawingml/2006/main" name="Office Theme">
  <a:themeElements>
    <a:clrScheme name="SZDC Barvy 2017.1">
      <a:dk1>
        <a:sysClr val="windowText" lastClr="000000"/>
      </a:dk1>
      <a:lt1>
        <a:sysClr val="window" lastClr="FFFFFF"/>
      </a:lt1>
      <a:dk2>
        <a:srgbClr val="44546A"/>
      </a:dk2>
      <a:lt2>
        <a:srgbClr val="E7E6E6"/>
      </a:lt2>
      <a:accent1>
        <a:srgbClr val="002B59"/>
      </a:accent1>
      <a:accent2>
        <a:srgbClr val="FF5200"/>
      </a:accent2>
      <a:accent3>
        <a:srgbClr val="00A1E0"/>
      </a:accent3>
      <a:accent4>
        <a:srgbClr val="FAA800"/>
      </a:accent4>
      <a:accent5>
        <a:srgbClr val="70AD47"/>
      </a:accent5>
      <a:accent6>
        <a:srgbClr val="C00000"/>
      </a:accent6>
      <a:hlink>
        <a:srgbClr val="0563C1"/>
      </a:hlink>
      <a:folHlink>
        <a:srgbClr val="954F72"/>
      </a:folHlink>
    </a:clrScheme>
    <a:fontScheme name="SŽDC Verdana">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_activity xmlns="11114de8-59ab-4a1f-8a5f-49a0bd066a0f"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kument" ma:contentTypeID="0x010100F7D7D3DB5C6C614BAACFDC16EE232295" ma:contentTypeVersion="16" ma:contentTypeDescription="Vytvoří nový dokument" ma:contentTypeScope="" ma:versionID="d34a1bf5c5e979182781329a7760955c">
  <xsd:schema xmlns:xsd="http://www.w3.org/2001/XMLSchema" xmlns:xs="http://www.w3.org/2001/XMLSchema" xmlns:p="http://schemas.microsoft.com/office/2006/metadata/properties" xmlns:ns3="be02921a-4454-4f21-be70-e28e62e56cbd" xmlns:ns4="11114de8-59ab-4a1f-8a5f-49a0bd066a0f" targetNamespace="http://schemas.microsoft.com/office/2006/metadata/properties" ma:root="true" ma:fieldsID="b3f24815b861152befa45d90ad2815ba" ns3:_="" ns4:_="">
    <xsd:import namespace="be02921a-4454-4f21-be70-e28e62e56cbd"/>
    <xsd:import namespace="11114de8-59ab-4a1f-8a5f-49a0bd066a0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ObjectDetectorVersions" minOccurs="0"/>
                <xsd:element ref="ns4:MediaServiceSystemTag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02921a-4454-4f21-be70-e28e62e56cbd" elementFormDefault="qualified">
    <xsd:import namespace="http://schemas.microsoft.com/office/2006/documentManagement/types"/>
    <xsd:import namespace="http://schemas.microsoft.com/office/infopath/2007/PartnerControls"/>
    <xsd:element name="SharedWithUsers" ma:index="8"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dílené s podrobnostmi" ma:internalName="SharedWithDetails" ma:readOnly="true">
      <xsd:simpleType>
        <xsd:restriction base="dms:Note">
          <xsd:maxLength value="255"/>
        </xsd:restriction>
      </xsd:simpleType>
    </xsd:element>
    <xsd:element name="SharingHintHash" ma:index="10" nillable="true" ma:displayName="Hodnota hash upozornění na sdílení"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1114de8-59ab-4a1f-8a5f-49a0bd066a0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64844F-9224-48D2-AD0C-D7836E3BAAD0}">
  <ds:schemaRefs>
    <ds:schemaRef ds:uri="http://schemas.microsoft.com/sharepoint/v3/contenttype/forms"/>
  </ds:schemaRefs>
</ds:datastoreItem>
</file>

<file path=customXml/itemProps2.xml><?xml version="1.0" encoding="utf-8"?>
<ds:datastoreItem xmlns:ds="http://schemas.openxmlformats.org/officeDocument/2006/customXml" ds:itemID="{7C5CF3F5-99AC-47C7-A54D-D0646FCFFF53}">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11114de8-59ab-4a1f-8a5f-49a0bd066a0f"/>
    <ds:schemaRef ds:uri="be02921a-4454-4f21-be70-e28e62e56cbd"/>
    <ds:schemaRef ds:uri="http://www.w3.org/XML/1998/namespace"/>
    <ds:schemaRef ds:uri="http://purl.org/dc/dcmitype/"/>
  </ds:schemaRefs>
</ds:datastoreItem>
</file>

<file path=customXml/itemProps3.xml><?xml version="1.0" encoding="utf-8"?>
<ds:datastoreItem xmlns:ds="http://schemas.openxmlformats.org/officeDocument/2006/customXml" ds:itemID="{8A6219D5-9CC6-4893-B249-F543391804F0}">
  <ds:schemaRefs>
    <ds:schemaRef ds:uri="http://schemas.openxmlformats.org/officeDocument/2006/bibliography"/>
  </ds:schemaRefs>
</ds:datastoreItem>
</file>

<file path=customXml/itemProps4.xml><?xml version="1.0" encoding="utf-8"?>
<ds:datastoreItem xmlns:ds="http://schemas.openxmlformats.org/officeDocument/2006/customXml" ds:itemID="{623A1B2D-63FD-4861-9B17-AABBE1E16D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02921a-4454-4f21-be70-e28e62e56cbd"/>
    <ds:schemaRef ds:uri="11114de8-59ab-4a1f-8a5f-49a0bd066a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ŠABL-NL_Smlouva_oboustr_tisk_Fondy</Template>
  <TotalTime>48</TotalTime>
  <Pages>27</Pages>
  <Words>6937</Words>
  <Characters>40931</Characters>
  <Application>Microsoft Office Word</Application>
  <DocSecurity>0</DocSecurity>
  <Lines>341</Lines>
  <Paragraphs>95</Paragraphs>
  <ScaleCrop>false</ScaleCrop>
  <HeadingPairs>
    <vt:vector size="6" baseType="variant">
      <vt:variant>
        <vt:lpstr>Název</vt:lpstr>
      </vt:variant>
      <vt:variant>
        <vt:i4>1</vt:i4>
      </vt:variant>
      <vt:variant>
        <vt:lpstr>Title</vt:lpstr>
      </vt:variant>
      <vt:variant>
        <vt:i4>1</vt:i4>
      </vt:variant>
      <vt:variant>
        <vt:lpstr>Headings</vt:lpstr>
      </vt:variant>
      <vt:variant>
        <vt:i4>3</vt:i4>
      </vt:variant>
    </vt:vector>
  </HeadingPairs>
  <TitlesOfParts>
    <vt:vector size="5" baseType="lpstr">
      <vt:lpstr/>
      <vt:lpstr/>
      <vt:lpstr>Titulek 1. úrovně </vt:lpstr>
      <vt:lpstr>    Titulek 2. úrovně</vt:lpstr>
      <vt:lpstr>        Titulek 3. úrovně</vt:lpstr>
    </vt:vector>
  </TitlesOfParts>
  <Company>SŽDC s.o.</Company>
  <LinksUpToDate>false</LinksUpToDate>
  <CharactersWithSpaces>47773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Fojta Petr, Ing.</dc:creator>
  <cp:lastModifiedBy>Lacigová Kateřina, Mgr.</cp:lastModifiedBy>
  <cp:revision>9</cp:revision>
  <cp:lastPrinted>2024-07-22T08:55:00Z</cp:lastPrinted>
  <dcterms:created xsi:type="dcterms:W3CDTF">2024-07-16T10:59:00Z</dcterms:created>
  <dcterms:modified xsi:type="dcterms:W3CDTF">2024-07-22T09:04:00Z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0x010100F7D7D3DB5C6C614BAACFDC16EE232295</vt:lpwstr>
  </property>
</Properties>
</file>